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59.jpg" ContentType="image/pn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44"/>
  </p:notesMasterIdLst>
  <p:sldIdLst>
    <p:sldId id="256" r:id="rId2"/>
    <p:sldId id="407" r:id="rId3"/>
    <p:sldId id="283" r:id="rId4"/>
    <p:sldId id="340" r:id="rId5"/>
    <p:sldId id="368" r:id="rId6"/>
    <p:sldId id="297" r:id="rId7"/>
    <p:sldId id="333" r:id="rId8"/>
    <p:sldId id="369" r:id="rId9"/>
    <p:sldId id="336" r:id="rId10"/>
    <p:sldId id="367" r:id="rId11"/>
    <p:sldId id="397" r:id="rId12"/>
    <p:sldId id="335" r:id="rId13"/>
    <p:sldId id="398" r:id="rId14"/>
    <p:sldId id="305" r:id="rId15"/>
    <p:sldId id="332" r:id="rId16"/>
    <p:sldId id="416" r:id="rId17"/>
    <p:sldId id="409" r:id="rId18"/>
    <p:sldId id="410" r:id="rId19"/>
    <p:sldId id="411" r:id="rId20"/>
    <p:sldId id="429" r:id="rId21"/>
    <p:sldId id="291" r:id="rId22"/>
    <p:sldId id="302" r:id="rId23"/>
    <p:sldId id="292" r:id="rId24"/>
    <p:sldId id="391" r:id="rId25"/>
    <p:sldId id="430" r:id="rId26"/>
    <p:sldId id="386" r:id="rId27"/>
    <p:sldId id="353" r:id="rId28"/>
    <p:sldId id="387" r:id="rId29"/>
    <p:sldId id="390" r:id="rId30"/>
    <p:sldId id="431" r:id="rId31"/>
    <p:sldId id="393" r:id="rId32"/>
    <p:sldId id="392" r:id="rId33"/>
    <p:sldId id="331" r:id="rId34"/>
    <p:sldId id="432" r:id="rId35"/>
    <p:sldId id="396" r:id="rId36"/>
    <p:sldId id="399" r:id="rId37"/>
    <p:sldId id="400" r:id="rId38"/>
    <p:sldId id="376" r:id="rId39"/>
    <p:sldId id="395" r:id="rId40"/>
    <p:sldId id="428" r:id="rId41"/>
    <p:sldId id="384" r:id="rId42"/>
    <p:sldId id="385" r:id="rId43"/>
  </p:sldIdLst>
  <p:sldSz cx="12192000" cy="6858000"/>
  <p:notesSz cx="6858000" cy="9144000"/>
  <p:defaultTextStyle>
    <a:defPPr>
      <a:defRPr lang="en-US"/>
    </a:defPPr>
    <a:lvl1pPr marL="0" algn="l" defTabSz="1219352" rtl="0" eaLnBrk="1" latinLnBrk="0" hangingPunct="1">
      <a:defRPr sz="2400" kern="1200">
        <a:solidFill>
          <a:schemeClr val="tx1"/>
        </a:solidFill>
        <a:latin typeface="+mn-lt"/>
        <a:ea typeface="+mn-ea"/>
        <a:cs typeface="+mn-cs"/>
      </a:defRPr>
    </a:lvl1pPr>
    <a:lvl2pPr marL="609676" algn="l" defTabSz="1219352" rtl="0" eaLnBrk="1" latinLnBrk="0" hangingPunct="1">
      <a:defRPr sz="2400" kern="1200">
        <a:solidFill>
          <a:schemeClr val="tx1"/>
        </a:solidFill>
        <a:latin typeface="+mn-lt"/>
        <a:ea typeface="+mn-ea"/>
        <a:cs typeface="+mn-cs"/>
      </a:defRPr>
    </a:lvl2pPr>
    <a:lvl3pPr marL="1219352" algn="l" defTabSz="1219352" rtl="0" eaLnBrk="1" latinLnBrk="0" hangingPunct="1">
      <a:defRPr sz="2400" kern="1200">
        <a:solidFill>
          <a:schemeClr val="tx1"/>
        </a:solidFill>
        <a:latin typeface="+mn-lt"/>
        <a:ea typeface="+mn-ea"/>
        <a:cs typeface="+mn-cs"/>
      </a:defRPr>
    </a:lvl3pPr>
    <a:lvl4pPr marL="1829029" algn="l" defTabSz="1219352" rtl="0" eaLnBrk="1" latinLnBrk="0" hangingPunct="1">
      <a:defRPr sz="2400" kern="1200">
        <a:solidFill>
          <a:schemeClr val="tx1"/>
        </a:solidFill>
        <a:latin typeface="+mn-lt"/>
        <a:ea typeface="+mn-ea"/>
        <a:cs typeface="+mn-cs"/>
      </a:defRPr>
    </a:lvl4pPr>
    <a:lvl5pPr marL="2438705" algn="l" defTabSz="1219352" rtl="0" eaLnBrk="1" latinLnBrk="0" hangingPunct="1">
      <a:defRPr sz="2400" kern="1200">
        <a:solidFill>
          <a:schemeClr val="tx1"/>
        </a:solidFill>
        <a:latin typeface="+mn-lt"/>
        <a:ea typeface="+mn-ea"/>
        <a:cs typeface="+mn-cs"/>
      </a:defRPr>
    </a:lvl5pPr>
    <a:lvl6pPr marL="3048381" algn="l" defTabSz="1219352" rtl="0" eaLnBrk="1" latinLnBrk="0" hangingPunct="1">
      <a:defRPr sz="2400" kern="1200">
        <a:solidFill>
          <a:schemeClr val="tx1"/>
        </a:solidFill>
        <a:latin typeface="+mn-lt"/>
        <a:ea typeface="+mn-ea"/>
        <a:cs typeface="+mn-cs"/>
      </a:defRPr>
    </a:lvl6pPr>
    <a:lvl7pPr marL="3658057" algn="l" defTabSz="1219352" rtl="0" eaLnBrk="1" latinLnBrk="0" hangingPunct="1">
      <a:defRPr sz="2400" kern="1200">
        <a:solidFill>
          <a:schemeClr val="tx1"/>
        </a:solidFill>
        <a:latin typeface="+mn-lt"/>
        <a:ea typeface="+mn-ea"/>
        <a:cs typeface="+mn-cs"/>
      </a:defRPr>
    </a:lvl7pPr>
    <a:lvl8pPr marL="4267733" algn="l" defTabSz="1219352" rtl="0" eaLnBrk="1" latinLnBrk="0" hangingPunct="1">
      <a:defRPr sz="2400" kern="1200">
        <a:solidFill>
          <a:schemeClr val="tx1"/>
        </a:solidFill>
        <a:latin typeface="+mn-lt"/>
        <a:ea typeface="+mn-ea"/>
        <a:cs typeface="+mn-cs"/>
      </a:defRPr>
    </a:lvl8pPr>
    <a:lvl9pPr marL="4877410" algn="l" defTabSz="1219352"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843"/>
    <p:restoredTop sz="77598" autoAdjust="0"/>
  </p:normalViewPr>
  <p:slideViewPr>
    <p:cSldViewPr>
      <p:cViewPr varScale="1">
        <p:scale>
          <a:sx n="133" d="100"/>
          <a:sy n="133" d="100"/>
        </p:scale>
        <p:origin x="282" y="120"/>
      </p:cViewPr>
      <p:guideLst>
        <p:guide orient="horz" pos="2160"/>
        <p:guide pos="3840"/>
      </p:guideLst>
    </p:cSldViewPr>
  </p:slideViewPr>
  <p:notesTextViewPr>
    <p:cViewPr>
      <p:scale>
        <a:sx n="3" d="2"/>
        <a:sy n="3" d="2"/>
      </p:scale>
      <p:origin x="0" y="0"/>
    </p:cViewPr>
  </p:notesTextViewPr>
  <p:sorterViewPr>
    <p:cViewPr varScale="1">
      <p:scale>
        <a:sx n="1" d="1"/>
        <a:sy n="1" d="1"/>
      </p:scale>
      <p:origin x="0" y="-59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6CEA27-8749-46D9-9EDF-3F2BB0B23BD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8900BB39-E6DE-4C58-AB15-32E8A6AEC33F}">
      <dgm:prSet phldrT="[Text]"/>
      <dgm:spPr/>
      <dgm:t>
        <a:bodyPr/>
        <a:lstStyle/>
        <a:p>
          <a:r>
            <a:rPr lang="en-US" dirty="0"/>
            <a:t>CEO</a:t>
          </a:r>
        </a:p>
      </dgm:t>
    </dgm:pt>
    <dgm:pt modelId="{13721AB8-65AA-4629-AE61-24AFEA15173B}" type="parTrans" cxnId="{F783AC2D-D581-4A41-9E83-133DF67E0F34}">
      <dgm:prSet/>
      <dgm:spPr/>
      <dgm:t>
        <a:bodyPr/>
        <a:lstStyle/>
        <a:p>
          <a:endParaRPr lang="en-US"/>
        </a:p>
      </dgm:t>
    </dgm:pt>
    <dgm:pt modelId="{8C24E058-73EB-4263-9607-BA1075CE0739}" type="sibTrans" cxnId="{F783AC2D-D581-4A41-9E83-133DF67E0F34}">
      <dgm:prSet/>
      <dgm:spPr/>
      <dgm:t>
        <a:bodyPr/>
        <a:lstStyle/>
        <a:p>
          <a:endParaRPr lang="en-US"/>
        </a:p>
      </dgm:t>
    </dgm:pt>
    <dgm:pt modelId="{C06A3066-9A42-46C5-A96B-EE4F1AE2EE10}">
      <dgm:prSet phldrT="[Text]"/>
      <dgm:spPr/>
      <dgm:t>
        <a:bodyPr/>
        <a:lstStyle/>
        <a:p>
          <a:r>
            <a:rPr lang="en-US" dirty="0"/>
            <a:t>Sales &amp; Marketing </a:t>
          </a:r>
        </a:p>
      </dgm:t>
    </dgm:pt>
    <dgm:pt modelId="{FB6DCBC4-5E0C-46D7-B0A3-12EB3D9BE8EB}" type="parTrans" cxnId="{101FA30A-EEB7-4E6C-A03E-664ED0E6BF46}">
      <dgm:prSet/>
      <dgm:spPr/>
      <dgm:t>
        <a:bodyPr/>
        <a:lstStyle/>
        <a:p>
          <a:endParaRPr lang="en-US"/>
        </a:p>
      </dgm:t>
    </dgm:pt>
    <dgm:pt modelId="{DBC4FB26-B76E-4DB6-9675-4805A3C423FD}" type="sibTrans" cxnId="{101FA30A-EEB7-4E6C-A03E-664ED0E6BF46}">
      <dgm:prSet/>
      <dgm:spPr/>
      <dgm:t>
        <a:bodyPr/>
        <a:lstStyle/>
        <a:p>
          <a:endParaRPr lang="en-US"/>
        </a:p>
      </dgm:t>
    </dgm:pt>
    <dgm:pt modelId="{50AFDC18-DD0B-487C-A3FB-C309E38431D5}">
      <dgm:prSet phldrT="[Text]"/>
      <dgm:spPr/>
      <dgm:t>
        <a:bodyPr/>
        <a:lstStyle/>
        <a:p>
          <a:r>
            <a:rPr lang="en-US" dirty="0"/>
            <a:t>R&amp;D</a:t>
          </a:r>
        </a:p>
      </dgm:t>
    </dgm:pt>
    <dgm:pt modelId="{DDE39F7A-7089-4201-9CF6-1A5BA06111BB}" type="parTrans" cxnId="{ADABF6C7-D3A0-48F6-A4EB-ABF91729041C}">
      <dgm:prSet/>
      <dgm:spPr/>
      <dgm:t>
        <a:bodyPr/>
        <a:lstStyle/>
        <a:p>
          <a:endParaRPr lang="en-US"/>
        </a:p>
      </dgm:t>
    </dgm:pt>
    <dgm:pt modelId="{650B1DE6-05E2-4422-B77C-EE3508A175F9}" type="sibTrans" cxnId="{ADABF6C7-D3A0-48F6-A4EB-ABF91729041C}">
      <dgm:prSet/>
      <dgm:spPr/>
      <dgm:t>
        <a:bodyPr/>
        <a:lstStyle/>
        <a:p>
          <a:endParaRPr lang="en-US"/>
        </a:p>
      </dgm:t>
    </dgm:pt>
    <dgm:pt modelId="{62D6828D-D1C2-4446-8FCE-3F5FB8276E3A}">
      <dgm:prSet phldrT="[Text]"/>
      <dgm:spPr/>
      <dgm:t>
        <a:bodyPr/>
        <a:lstStyle/>
        <a:p>
          <a:r>
            <a:rPr lang="en-US" dirty="0"/>
            <a:t>Operations</a:t>
          </a:r>
        </a:p>
      </dgm:t>
    </dgm:pt>
    <dgm:pt modelId="{3A82A123-9281-4B18-9E79-D45CF45D06A3}" type="parTrans" cxnId="{66805CA0-155D-46F1-8130-340C9234FED2}">
      <dgm:prSet/>
      <dgm:spPr/>
      <dgm:t>
        <a:bodyPr/>
        <a:lstStyle/>
        <a:p>
          <a:endParaRPr lang="en-US"/>
        </a:p>
      </dgm:t>
    </dgm:pt>
    <dgm:pt modelId="{3EA3411D-BCFA-4FCF-BE6E-EE08C3908531}" type="sibTrans" cxnId="{66805CA0-155D-46F1-8130-340C9234FED2}">
      <dgm:prSet/>
      <dgm:spPr/>
      <dgm:t>
        <a:bodyPr/>
        <a:lstStyle/>
        <a:p>
          <a:endParaRPr lang="en-US"/>
        </a:p>
      </dgm:t>
    </dgm:pt>
    <dgm:pt modelId="{EAC3E41F-01B1-4B47-A9D2-695A5AC6E007}">
      <dgm:prSet phldrT="[Text]"/>
      <dgm:spPr/>
      <dgm:t>
        <a:bodyPr/>
        <a:lstStyle/>
        <a:p>
          <a:r>
            <a:rPr lang="en-US" dirty="0"/>
            <a:t>CIO</a:t>
          </a:r>
        </a:p>
      </dgm:t>
    </dgm:pt>
    <dgm:pt modelId="{C98D95E8-57B0-47D0-B257-0E996D8B0E3B}" type="parTrans" cxnId="{1F24F174-7465-4EE0-B029-2FA1554A3D44}">
      <dgm:prSet/>
      <dgm:spPr/>
      <dgm:t>
        <a:bodyPr/>
        <a:lstStyle/>
        <a:p>
          <a:endParaRPr lang="en-US"/>
        </a:p>
      </dgm:t>
    </dgm:pt>
    <dgm:pt modelId="{6638363B-9FE0-42A1-95FF-A8C19243F325}" type="sibTrans" cxnId="{1F24F174-7465-4EE0-B029-2FA1554A3D44}">
      <dgm:prSet/>
      <dgm:spPr/>
      <dgm:t>
        <a:bodyPr/>
        <a:lstStyle/>
        <a:p>
          <a:endParaRPr lang="en-US"/>
        </a:p>
      </dgm:t>
    </dgm:pt>
    <dgm:pt modelId="{6686651D-0CC3-4F9F-A0D0-B3086CD904BF}">
      <dgm:prSet phldrT="[Text]"/>
      <dgm:spPr/>
      <dgm:t>
        <a:bodyPr/>
        <a:lstStyle/>
        <a:p>
          <a:r>
            <a:rPr lang="en-US" dirty="0"/>
            <a:t>Legal</a:t>
          </a:r>
        </a:p>
      </dgm:t>
    </dgm:pt>
    <dgm:pt modelId="{6AB5ACDD-C2E1-461E-AF2B-09BC6FE2936F}" type="parTrans" cxnId="{8A5C6A6E-D447-42ED-AE11-2A01DA66D9A9}">
      <dgm:prSet/>
      <dgm:spPr/>
      <dgm:t>
        <a:bodyPr/>
        <a:lstStyle/>
        <a:p>
          <a:endParaRPr lang="en-US"/>
        </a:p>
      </dgm:t>
    </dgm:pt>
    <dgm:pt modelId="{83D644FB-4D9C-4AC7-AC2C-58BE7005219C}" type="sibTrans" cxnId="{8A5C6A6E-D447-42ED-AE11-2A01DA66D9A9}">
      <dgm:prSet/>
      <dgm:spPr/>
      <dgm:t>
        <a:bodyPr/>
        <a:lstStyle/>
        <a:p>
          <a:endParaRPr lang="en-US"/>
        </a:p>
      </dgm:t>
    </dgm:pt>
    <dgm:pt modelId="{1F7AABF5-0551-437C-813F-FCFCEA89E337}">
      <dgm:prSet phldrT="[Text]"/>
      <dgm:spPr/>
      <dgm:t>
        <a:bodyPr/>
        <a:lstStyle/>
        <a:p>
          <a:r>
            <a:rPr lang="en-US" dirty="0"/>
            <a:t>CFO</a:t>
          </a:r>
        </a:p>
      </dgm:t>
    </dgm:pt>
    <dgm:pt modelId="{848FF858-0083-4316-849A-CC0362E482CA}" type="parTrans" cxnId="{582E352A-5781-4137-AE68-F77980A0F3F0}">
      <dgm:prSet/>
      <dgm:spPr/>
      <dgm:t>
        <a:bodyPr/>
        <a:lstStyle/>
        <a:p>
          <a:endParaRPr lang="en-US"/>
        </a:p>
      </dgm:t>
    </dgm:pt>
    <dgm:pt modelId="{E4F18A9B-4884-49C2-B02B-CA73167A04B0}" type="sibTrans" cxnId="{582E352A-5781-4137-AE68-F77980A0F3F0}">
      <dgm:prSet/>
      <dgm:spPr/>
      <dgm:t>
        <a:bodyPr/>
        <a:lstStyle/>
        <a:p>
          <a:endParaRPr lang="en-US"/>
        </a:p>
      </dgm:t>
    </dgm:pt>
    <dgm:pt modelId="{770F03F2-D52F-4A0D-86F4-89037B5B3C96}" type="pres">
      <dgm:prSet presAssocID="{CC6CEA27-8749-46D9-9EDF-3F2BB0B23BDA}" presName="hierChild1" presStyleCnt="0">
        <dgm:presLayoutVars>
          <dgm:orgChart val="1"/>
          <dgm:chPref val="1"/>
          <dgm:dir/>
          <dgm:animOne val="branch"/>
          <dgm:animLvl val="lvl"/>
          <dgm:resizeHandles/>
        </dgm:presLayoutVars>
      </dgm:prSet>
      <dgm:spPr/>
    </dgm:pt>
    <dgm:pt modelId="{6F07EDC0-E04E-4E32-8A0E-16649FE7EDB4}" type="pres">
      <dgm:prSet presAssocID="{8900BB39-E6DE-4C58-AB15-32E8A6AEC33F}" presName="hierRoot1" presStyleCnt="0">
        <dgm:presLayoutVars>
          <dgm:hierBranch val="init"/>
        </dgm:presLayoutVars>
      </dgm:prSet>
      <dgm:spPr/>
    </dgm:pt>
    <dgm:pt modelId="{080F2948-062A-454D-A536-47A8C0D703DB}" type="pres">
      <dgm:prSet presAssocID="{8900BB39-E6DE-4C58-AB15-32E8A6AEC33F}" presName="rootComposite1" presStyleCnt="0"/>
      <dgm:spPr/>
    </dgm:pt>
    <dgm:pt modelId="{E5B78920-9759-43B1-9C8B-8E51FB1F8FFF}" type="pres">
      <dgm:prSet presAssocID="{8900BB39-E6DE-4C58-AB15-32E8A6AEC33F}" presName="rootText1" presStyleLbl="node0" presStyleIdx="0" presStyleCnt="1">
        <dgm:presLayoutVars>
          <dgm:chPref val="3"/>
        </dgm:presLayoutVars>
      </dgm:prSet>
      <dgm:spPr/>
    </dgm:pt>
    <dgm:pt modelId="{2DC8144E-1D92-4EFD-9753-23EEBB6DC4CC}" type="pres">
      <dgm:prSet presAssocID="{8900BB39-E6DE-4C58-AB15-32E8A6AEC33F}" presName="rootConnector1" presStyleLbl="node1" presStyleIdx="0" presStyleCnt="0"/>
      <dgm:spPr/>
    </dgm:pt>
    <dgm:pt modelId="{153CA372-C61F-4EC8-BB61-6DADCD9C0125}" type="pres">
      <dgm:prSet presAssocID="{8900BB39-E6DE-4C58-AB15-32E8A6AEC33F}" presName="hierChild2" presStyleCnt="0"/>
      <dgm:spPr/>
    </dgm:pt>
    <dgm:pt modelId="{9061D4E6-EB4B-49B7-8283-86437602920C}" type="pres">
      <dgm:prSet presAssocID="{FB6DCBC4-5E0C-46D7-B0A3-12EB3D9BE8EB}" presName="Name37" presStyleLbl="parChTrans1D2" presStyleIdx="0" presStyleCnt="6"/>
      <dgm:spPr/>
    </dgm:pt>
    <dgm:pt modelId="{9336FEAF-371C-4D6A-A6EC-2929BB882032}" type="pres">
      <dgm:prSet presAssocID="{C06A3066-9A42-46C5-A96B-EE4F1AE2EE10}" presName="hierRoot2" presStyleCnt="0">
        <dgm:presLayoutVars>
          <dgm:hierBranch val="init"/>
        </dgm:presLayoutVars>
      </dgm:prSet>
      <dgm:spPr/>
    </dgm:pt>
    <dgm:pt modelId="{320206AE-B5F2-490C-B00C-9BEFCEE22B20}" type="pres">
      <dgm:prSet presAssocID="{C06A3066-9A42-46C5-A96B-EE4F1AE2EE10}" presName="rootComposite" presStyleCnt="0"/>
      <dgm:spPr/>
    </dgm:pt>
    <dgm:pt modelId="{587FBAE2-6607-4325-8CD1-FC38E56EDFE5}" type="pres">
      <dgm:prSet presAssocID="{C06A3066-9A42-46C5-A96B-EE4F1AE2EE10}" presName="rootText" presStyleLbl="node2" presStyleIdx="0" presStyleCnt="6">
        <dgm:presLayoutVars>
          <dgm:chPref val="3"/>
        </dgm:presLayoutVars>
      </dgm:prSet>
      <dgm:spPr/>
    </dgm:pt>
    <dgm:pt modelId="{33614194-F46E-4D91-875D-8E9B54C5911C}" type="pres">
      <dgm:prSet presAssocID="{C06A3066-9A42-46C5-A96B-EE4F1AE2EE10}" presName="rootConnector" presStyleLbl="node2" presStyleIdx="0" presStyleCnt="6"/>
      <dgm:spPr/>
    </dgm:pt>
    <dgm:pt modelId="{1D346082-1A96-4E65-BC7A-90DE0BFA9AD3}" type="pres">
      <dgm:prSet presAssocID="{C06A3066-9A42-46C5-A96B-EE4F1AE2EE10}" presName="hierChild4" presStyleCnt="0"/>
      <dgm:spPr/>
    </dgm:pt>
    <dgm:pt modelId="{1468DAB8-A5B6-40F8-B889-D028DC914657}" type="pres">
      <dgm:prSet presAssocID="{C06A3066-9A42-46C5-A96B-EE4F1AE2EE10}" presName="hierChild5" presStyleCnt="0"/>
      <dgm:spPr/>
    </dgm:pt>
    <dgm:pt modelId="{21E613E7-D20C-4C3B-A325-80EFD4E545D1}" type="pres">
      <dgm:prSet presAssocID="{DDE39F7A-7089-4201-9CF6-1A5BA06111BB}" presName="Name37" presStyleLbl="parChTrans1D2" presStyleIdx="1" presStyleCnt="6"/>
      <dgm:spPr/>
    </dgm:pt>
    <dgm:pt modelId="{F05293CD-B33A-42A5-B14D-CB307CBCD666}" type="pres">
      <dgm:prSet presAssocID="{50AFDC18-DD0B-487C-A3FB-C309E38431D5}" presName="hierRoot2" presStyleCnt="0">
        <dgm:presLayoutVars>
          <dgm:hierBranch val="init"/>
        </dgm:presLayoutVars>
      </dgm:prSet>
      <dgm:spPr/>
    </dgm:pt>
    <dgm:pt modelId="{9F7185C3-D2CC-45E2-B72E-CF304F24FD7F}" type="pres">
      <dgm:prSet presAssocID="{50AFDC18-DD0B-487C-A3FB-C309E38431D5}" presName="rootComposite" presStyleCnt="0"/>
      <dgm:spPr/>
    </dgm:pt>
    <dgm:pt modelId="{80DED019-87DA-4A56-BDE8-7890F7FF1FE2}" type="pres">
      <dgm:prSet presAssocID="{50AFDC18-DD0B-487C-A3FB-C309E38431D5}" presName="rootText" presStyleLbl="node2" presStyleIdx="1" presStyleCnt="6">
        <dgm:presLayoutVars>
          <dgm:chPref val="3"/>
        </dgm:presLayoutVars>
      </dgm:prSet>
      <dgm:spPr/>
    </dgm:pt>
    <dgm:pt modelId="{2F892B48-C8E0-4D0A-9844-985E8C254162}" type="pres">
      <dgm:prSet presAssocID="{50AFDC18-DD0B-487C-A3FB-C309E38431D5}" presName="rootConnector" presStyleLbl="node2" presStyleIdx="1" presStyleCnt="6"/>
      <dgm:spPr/>
    </dgm:pt>
    <dgm:pt modelId="{8F97FE33-CFC7-4C7A-B7A6-9A0AE399B05C}" type="pres">
      <dgm:prSet presAssocID="{50AFDC18-DD0B-487C-A3FB-C309E38431D5}" presName="hierChild4" presStyleCnt="0"/>
      <dgm:spPr/>
    </dgm:pt>
    <dgm:pt modelId="{3C867998-F9B3-49E4-A37F-B2CEC3CAADF5}" type="pres">
      <dgm:prSet presAssocID="{50AFDC18-DD0B-487C-A3FB-C309E38431D5}" presName="hierChild5" presStyleCnt="0"/>
      <dgm:spPr/>
    </dgm:pt>
    <dgm:pt modelId="{9BD682F6-57C7-42C4-8553-A63754B73FD1}" type="pres">
      <dgm:prSet presAssocID="{3A82A123-9281-4B18-9E79-D45CF45D06A3}" presName="Name37" presStyleLbl="parChTrans1D2" presStyleIdx="2" presStyleCnt="6"/>
      <dgm:spPr/>
    </dgm:pt>
    <dgm:pt modelId="{8A90669C-3EFB-46A7-AF1A-0952BFC5F9D5}" type="pres">
      <dgm:prSet presAssocID="{62D6828D-D1C2-4446-8FCE-3F5FB8276E3A}" presName="hierRoot2" presStyleCnt="0">
        <dgm:presLayoutVars>
          <dgm:hierBranch val="init"/>
        </dgm:presLayoutVars>
      </dgm:prSet>
      <dgm:spPr/>
    </dgm:pt>
    <dgm:pt modelId="{847A7144-E550-4F9A-945F-46BC832214FF}" type="pres">
      <dgm:prSet presAssocID="{62D6828D-D1C2-4446-8FCE-3F5FB8276E3A}" presName="rootComposite" presStyleCnt="0"/>
      <dgm:spPr/>
    </dgm:pt>
    <dgm:pt modelId="{32DA6395-94F4-42E1-9410-1BC00B9CB31A}" type="pres">
      <dgm:prSet presAssocID="{62D6828D-D1C2-4446-8FCE-3F5FB8276E3A}" presName="rootText" presStyleLbl="node2" presStyleIdx="2" presStyleCnt="6">
        <dgm:presLayoutVars>
          <dgm:chPref val="3"/>
        </dgm:presLayoutVars>
      </dgm:prSet>
      <dgm:spPr/>
    </dgm:pt>
    <dgm:pt modelId="{8ADEC7B1-BB99-4CDF-BA04-637B8E166072}" type="pres">
      <dgm:prSet presAssocID="{62D6828D-D1C2-4446-8FCE-3F5FB8276E3A}" presName="rootConnector" presStyleLbl="node2" presStyleIdx="2" presStyleCnt="6"/>
      <dgm:spPr/>
    </dgm:pt>
    <dgm:pt modelId="{E4DDB7A7-CE49-45F9-A43A-4F3451816734}" type="pres">
      <dgm:prSet presAssocID="{62D6828D-D1C2-4446-8FCE-3F5FB8276E3A}" presName="hierChild4" presStyleCnt="0"/>
      <dgm:spPr/>
    </dgm:pt>
    <dgm:pt modelId="{DAC048F3-2BE4-4F04-925C-A9E2A9E14035}" type="pres">
      <dgm:prSet presAssocID="{62D6828D-D1C2-4446-8FCE-3F5FB8276E3A}" presName="hierChild5" presStyleCnt="0"/>
      <dgm:spPr/>
    </dgm:pt>
    <dgm:pt modelId="{5844675E-D090-443F-A102-2D31C7CB609C}" type="pres">
      <dgm:prSet presAssocID="{C98D95E8-57B0-47D0-B257-0E996D8B0E3B}" presName="Name37" presStyleLbl="parChTrans1D2" presStyleIdx="3" presStyleCnt="6"/>
      <dgm:spPr/>
    </dgm:pt>
    <dgm:pt modelId="{D07328D6-64B8-4D60-872D-9721B3092636}" type="pres">
      <dgm:prSet presAssocID="{EAC3E41F-01B1-4B47-A9D2-695A5AC6E007}" presName="hierRoot2" presStyleCnt="0">
        <dgm:presLayoutVars>
          <dgm:hierBranch val="init"/>
        </dgm:presLayoutVars>
      </dgm:prSet>
      <dgm:spPr/>
    </dgm:pt>
    <dgm:pt modelId="{AC488535-F1CE-4C92-9A8D-4EBE5CEB5349}" type="pres">
      <dgm:prSet presAssocID="{EAC3E41F-01B1-4B47-A9D2-695A5AC6E007}" presName="rootComposite" presStyleCnt="0"/>
      <dgm:spPr/>
    </dgm:pt>
    <dgm:pt modelId="{6D05E91C-8FB9-41BB-9C61-B3CBF63F272B}" type="pres">
      <dgm:prSet presAssocID="{EAC3E41F-01B1-4B47-A9D2-695A5AC6E007}" presName="rootText" presStyleLbl="node2" presStyleIdx="3" presStyleCnt="6">
        <dgm:presLayoutVars>
          <dgm:chPref val="3"/>
        </dgm:presLayoutVars>
      </dgm:prSet>
      <dgm:spPr/>
    </dgm:pt>
    <dgm:pt modelId="{9A00F5C9-3B8E-486A-A66B-AD55AE5361DD}" type="pres">
      <dgm:prSet presAssocID="{EAC3E41F-01B1-4B47-A9D2-695A5AC6E007}" presName="rootConnector" presStyleLbl="node2" presStyleIdx="3" presStyleCnt="6"/>
      <dgm:spPr/>
    </dgm:pt>
    <dgm:pt modelId="{A1BBA548-DE70-4580-A998-5F3968F48E27}" type="pres">
      <dgm:prSet presAssocID="{EAC3E41F-01B1-4B47-A9D2-695A5AC6E007}" presName="hierChild4" presStyleCnt="0"/>
      <dgm:spPr/>
    </dgm:pt>
    <dgm:pt modelId="{2C67F69D-C993-4DB3-8CF9-AF6B309D1BF1}" type="pres">
      <dgm:prSet presAssocID="{EAC3E41F-01B1-4B47-A9D2-695A5AC6E007}" presName="hierChild5" presStyleCnt="0"/>
      <dgm:spPr/>
    </dgm:pt>
    <dgm:pt modelId="{081A131D-A73B-4D3D-8851-1FA75795BC7A}" type="pres">
      <dgm:prSet presAssocID="{6AB5ACDD-C2E1-461E-AF2B-09BC6FE2936F}" presName="Name37" presStyleLbl="parChTrans1D2" presStyleIdx="4" presStyleCnt="6"/>
      <dgm:spPr/>
    </dgm:pt>
    <dgm:pt modelId="{63D464F8-9AC9-426B-BA76-3F9EC8108479}" type="pres">
      <dgm:prSet presAssocID="{6686651D-0CC3-4F9F-A0D0-B3086CD904BF}" presName="hierRoot2" presStyleCnt="0">
        <dgm:presLayoutVars>
          <dgm:hierBranch val="init"/>
        </dgm:presLayoutVars>
      </dgm:prSet>
      <dgm:spPr/>
    </dgm:pt>
    <dgm:pt modelId="{17182416-5839-46B7-851A-D0A132C7FAB2}" type="pres">
      <dgm:prSet presAssocID="{6686651D-0CC3-4F9F-A0D0-B3086CD904BF}" presName="rootComposite" presStyleCnt="0"/>
      <dgm:spPr/>
    </dgm:pt>
    <dgm:pt modelId="{611F9CED-18A5-47D3-8FC6-ED30E0299839}" type="pres">
      <dgm:prSet presAssocID="{6686651D-0CC3-4F9F-A0D0-B3086CD904BF}" presName="rootText" presStyleLbl="node2" presStyleIdx="4" presStyleCnt="6">
        <dgm:presLayoutVars>
          <dgm:chPref val="3"/>
        </dgm:presLayoutVars>
      </dgm:prSet>
      <dgm:spPr/>
    </dgm:pt>
    <dgm:pt modelId="{4B57DE1E-C8B3-4C46-A9AD-68C93ADB665F}" type="pres">
      <dgm:prSet presAssocID="{6686651D-0CC3-4F9F-A0D0-B3086CD904BF}" presName="rootConnector" presStyleLbl="node2" presStyleIdx="4" presStyleCnt="6"/>
      <dgm:spPr/>
    </dgm:pt>
    <dgm:pt modelId="{527B91C9-9712-49D7-83EA-17F5BE51BF1A}" type="pres">
      <dgm:prSet presAssocID="{6686651D-0CC3-4F9F-A0D0-B3086CD904BF}" presName="hierChild4" presStyleCnt="0"/>
      <dgm:spPr/>
    </dgm:pt>
    <dgm:pt modelId="{E94BD1A2-DEF4-4415-BD91-DF0F4AA93C2A}" type="pres">
      <dgm:prSet presAssocID="{6686651D-0CC3-4F9F-A0D0-B3086CD904BF}" presName="hierChild5" presStyleCnt="0"/>
      <dgm:spPr/>
    </dgm:pt>
    <dgm:pt modelId="{064734DB-8B53-4C7A-B1DC-BD61DB224D65}" type="pres">
      <dgm:prSet presAssocID="{848FF858-0083-4316-849A-CC0362E482CA}" presName="Name37" presStyleLbl="parChTrans1D2" presStyleIdx="5" presStyleCnt="6"/>
      <dgm:spPr/>
    </dgm:pt>
    <dgm:pt modelId="{F8D1ADEB-3A53-43CE-95D2-DD09A2182D64}" type="pres">
      <dgm:prSet presAssocID="{1F7AABF5-0551-437C-813F-FCFCEA89E337}" presName="hierRoot2" presStyleCnt="0">
        <dgm:presLayoutVars>
          <dgm:hierBranch val="init"/>
        </dgm:presLayoutVars>
      </dgm:prSet>
      <dgm:spPr/>
    </dgm:pt>
    <dgm:pt modelId="{D14DD661-36A5-41E2-B543-D768232E992A}" type="pres">
      <dgm:prSet presAssocID="{1F7AABF5-0551-437C-813F-FCFCEA89E337}" presName="rootComposite" presStyleCnt="0"/>
      <dgm:spPr/>
    </dgm:pt>
    <dgm:pt modelId="{3CC49BC4-C565-4B50-B47B-248905A91E99}" type="pres">
      <dgm:prSet presAssocID="{1F7AABF5-0551-437C-813F-FCFCEA89E337}" presName="rootText" presStyleLbl="node2" presStyleIdx="5" presStyleCnt="6">
        <dgm:presLayoutVars>
          <dgm:chPref val="3"/>
        </dgm:presLayoutVars>
      </dgm:prSet>
      <dgm:spPr/>
    </dgm:pt>
    <dgm:pt modelId="{AB25502A-2205-4705-9883-C8E2D449D959}" type="pres">
      <dgm:prSet presAssocID="{1F7AABF5-0551-437C-813F-FCFCEA89E337}" presName="rootConnector" presStyleLbl="node2" presStyleIdx="5" presStyleCnt="6"/>
      <dgm:spPr/>
    </dgm:pt>
    <dgm:pt modelId="{D28AFED6-02EA-4A70-A234-28815CEF7CF9}" type="pres">
      <dgm:prSet presAssocID="{1F7AABF5-0551-437C-813F-FCFCEA89E337}" presName="hierChild4" presStyleCnt="0"/>
      <dgm:spPr/>
    </dgm:pt>
    <dgm:pt modelId="{138D7624-34CC-4F46-BDF8-8CAD1C59C344}" type="pres">
      <dgm:prSet presAssocID="{1F7AABF5-0551-437C-813F-FCFCEA89E337}" presName="hierChild5" presStyleCnt="0"/>
      <dgm:spPr/>
    </dgm:pt>
    <dgm:pt modelId="{0DFC6BC5-4AA9-40D2-9446-9790656464B9}" type="pres">
      <dgm:prSet presAssocID="{8900BB39-E6DE-4C58-AB15-32E8A6AEC33F}" presName="hierChild3" presStyleCnt="0"/>
      <dgm:spPr/>
    </dgm:pt>
  </dgm:ptLst>
  <dgm:cxnLst>
    <dgm:cxn modelId="{AFD5BE02-664D-4E72-B8D4-53ED290B0209}" type="presOf" srcId="{EAC3E41F-01B1-4B47-A9D2-695A5AC6E007}" destId="{9A00F5C9-3B8E-486A-A66B-AD55AE5361DD}" srcOrd="1" destOrd="0" presId="urn:microsoft.com/office/officeart/2005/8/layout/orgChart1"/>
    <dgm:cxn modelId="{101FA30A-EEB7-4E6C-A03E-664ED0E6BF46}" srcId="{8900BB39-E6DE-4C58-AB15-32E8A6AEC33F}" destId="{C06A3066-9A42-46C5-A96B-EE4F1AE2EE10}" srcOrd="0" destOrd="0" parTransId="{FB6DCBC4-5E0C-46D7-B0A3-12EB3D9BE8EB}" sibTransId="{DBC4FB26-B76E-4DB6-9675-4805A3C423FD}"/>
    <dgm:cxn modelId="{8836D20E-12E7-4988-AF92-DC26620BC35C}" type="presOf" srcId="{C06A3066-9A42-46C5-A96B-EE4F1AE2EE10}" destId="{33614194-F46E-4D91-875D-8E9B54C5911C}" srcOrd="1" destOrd="0" presId="urn:microsoft.com/office/officeart/2005/8/layout/orgChart1"/>
    <dgm:cxn modelId="{3930C323-75B2-4F55-BC2A-32D8219A0028}" type="presOf" srcId="{1F7AABF5-0551-437C-813F-FCFCEA89E337}" destId="{AB25502A-2205-4705-9883-C8E2D449D959}" srcOrd="1" destOrd="0" presId="urn:microsoft.com/office/officeart/2005/8/layout/orgChart1"/>
    <dgm:cxn modelId="{576C6029-DD4F-4B70-A286-1C03612B7462}" type="presOf" srcId="{CC6CEA27-8749-46D9-9EDF-3F2BB0B23BDA}" destId="{770F03F2-D52F-4A0D-86F4-89037B5B3C96}" srcOrd="0" destOrd="0" presId="urn:microsoft.com/office/officeart/2005/8/layout/orgChart1"/>
    <dgm:cxn modelId="{582E352A-5781-4137-AE68-F77980A0F3F0}" srcId="{8900BB39-E6DE-4C58-AB15-32E8A6AEC33F}" destId="{1F7AABF5-0551-437C-813F-FCFCEA89E337}" srcOrd="5" destOrd="0" parTransId="{848FF858-0083-4316-849A-CC0362E482CA}" sibTransId="{E4F18A9B-4884-49C2-B02B-CA73167A04B0}"/>
    <dgm:cxn modelId="{F783AC2D-D581-4A41-9E83-133DF67E0F34}" srcId="{CC6CEA27-8749-46D9-9EDF-3F2BB0B23BDA}" destId="{8900BB39-E6DE-4C58-AB15-32E8A6AEC33F}" srcOrd="0" destOrd="0" parTransId="{13721AB8-65AA-4629-AE61-24AFEA15173B}" sibTransId="{8C24E058-73EB-4263-9607-BA1075CE0739}"/>
    <dgm:cxn modelId="{FE13E030-E5D0-4EF5-A68C-58510AD3F628}" type="presOf" srcId="{50AFDC18-DD0B-487C-A3FB-C309E38431D5}" destId="{80DED019-87DA-4A56-BDE8-7890F7FF1FE2}" srcOrd="0" destOrd="0" presId="urn:microsoft.com/office/officeart/2005/8/layout/orgChart1"/>
    <dgm:cxn modelId="{67248F47-2388-4188-BD2D-A3EC4D2D8FB2}" type="presOf" srcId="{848FF858-0083-4316-849A-CC0362E482CA}" destId="{064734DB-8B53-4C7A-B1DC-BD61DB224D65}" srcOrd="0" destOrd="0" presId="urn:microsoft.com/office/officeart/2005/8/layout/orgChart1"/>
    <dgm:cxn modelId="{D5839967-F407-455C-9AEF-183995242480}" type="presOf" srcId="{6AB5ACDD-C2E1-461E-AF2B-09BC6FE2936F}" destId="{081A131D-A73B-4D3D-8851-1FA75795BC7A}" srcOrd="0" destOrd="0" presId="urn:microsoft.com/office/officeart/2005/8/layout/orgChart1"/>
    <dgm:cxn modelId="{8A694449-3D94-4F8C-8E2B-051EA4B6D6A7}" type="presOf" srcId="{C98D95E8-57B0-47D0-B257-0E996D8B0E3B}" destId="{5844675E-D090-443F-A102-2D31C7CB609C}" srcOrd="0" destOrd="0" presId="urn:microsoft.com/office/officeart/2005/8/layout/orgChart1"/>
    <dgm:cxn modelId="{889D626E-AF50-4E3C-A771-82A018DF6B30}" type="presOf" srcId="{62D6828D-D1C2-4446-8FCE-3F5FB8276E3A}" destId="{32DA6395-94F4-42E1-9410-1BC00B9CB31A}" srcOrd="0" destOrd="0" presId="urn:microsoft.com/office/officeart/2005/8/layout/orgChart1"/>
    <dgm:cxn modelId="{8A5C6A6E-D447-42ED-AE11-2A01DA66D9A9}" srcId="{8900BB39-E6DE-4C58-AB15-32E8A6AEC33F}" destId="{6686651D-0CC3-4F9F-A0D0-B3086CD904BF}" srcOrd="4" destOrd="0" parTransId="{6AB5ACDD-C2E1-461E-AF2B-09BC6FE2936F}" sibTransId="{83D644FB-4D9C-4AC7-AC2C-58BE7005219C}"/>
    <dgm:cxn modelId="{3AF69452-3762-480C-854C-6BB4D7F329CC}" type="presOf" srcId="{62D6828D-D1C2-4446-8FCE-3F5FB8276E3A}" destId="{8ADEC7B1-BB99-4CDF-BA04-637B8E166072}" srcOrd="1" destOrd="0" presId="urn:microsoft.com/office/officeart/2005/8/layout/orgChart1"/>
    <dgm:cxn modelId="{F3F9ED73-B192-4BAD-93A9-10209AED1A18}" type="presOf" srcId="{C06A3066-9A42-46C5-A96B-EE4F1AE2EE10}" destId="{587FBAE2-6607-4325-8CD1-FC38E56EDFE5}" srcOrd="0" destOrd="0" presId="urn:microsoft.com/office/officeart/2005/8/layout/orgChart1"/>
    <dgm:cxn modelId="{1F24F174-7465-4EE0-B029-2FA1554A3D44}" srcId="{8900BB39-E6DE-4C58-AB15-32E8A6AEC33F}" destId="{EAC3E41F-01B1-4B47-A9D2-695A5AC6E007}" srcOrd="3" destOrd="0" parTransId="{C98D95E8-57B0-47D0-B257-0E996D8B0E3B}" sibTransId="{6638363B-9FE0-42A1-95FF-A8C19243F325}"/>
    <dgm:cxn modelId="{5CE42276-4C56-465F-8EFE-2B7699C0E778}" type="presOf" srcId="{FB6DCBC4-5E0C-46D7-B0A3-12EB3D9BE8EB}" destId="{9061D4E6-EB4B-49B7-8283-86437602920C}" srcOrd="0" destOrd="0" presId="urn:microsoft.com/office/officeart/2005/8/layout/orgChart1"/>
    <dgm:cxn modelId="{DA84A77E-429A-417B-988C-293C75F46042}" type="presOf" srcId="{50AFDC18-DD0B-487C-A3FB-C309E38431D5}" destId="{2F892B48-C8E0-4D0A-9844-985E8C254162}" srcOrd="1" destOrd="0" presId="urn:microsoft.com/office/officeart/2005/8/layout/orgChart1"/>
    <dgm:cxn modelId="{9A489199-8619-40E2-B705-C176DB01B338}" type="presOf" srcId="{8900BB39-E6DE-4C58-AB15-32E8A6AEC33F}" destId="{E5B78920-9759-43B1-9C8B-8E51FB1F8FFF}" srcOrd="0" destOrd="0" presId="urn:microsoft.com/office/officeart/2005/8/layout/orgChart1"/>
    <dgm:cxn modelId="{644D4F9C-63F6-4849-B43B-5ED0D2A3C231}" type="presOf" srcId="{6686651D-0CC3-4F9F-A0D0-B3086CD904BF}" destId="{4B57DE1E-C8B3-4C46-A9AD-68C93ADB665F}" srcOrd="1" destOrd="0" presId="urn:microsoft.com/office/officeart/2005/8/layout/orgChart1"/>
    <dgm:cxn modelId="{66805CA0-155D-46F1-8130-340C9234FED2}" srcId="{8900BB39-E6DE-4C58-AB15-32E8A6AEC33F}" destId="{62D6828D-D1C2-4446-8FCE-3F5FB8276E3A}" srcOrd="2" destOrd="0" parTransId="{3A82A123-9281-4B18-9E79-D45CF45D06A3}" sibTransId="{3EA3411D-BCFA-4FCF-BE6E-EE08C3908531}"/>
    <dgm:cxn modelId="{A57FD0AC-3BA8-4C02-8F0B-CE502CDBFEB3}" type="presOf" srcId="{DDE39F7A-7089-4201-9CF6-1A5BA06111BB}" destId="{21E613E7-D20C-4C3B-A325-80EFD4E545D1}" srcOrd="0" destOrd="0" presId="urn:microsoft.com/office/officeart/2005/8/layout/orgChart1"/>
    <dgm:cxn modelId="{226752B5-4023-4740-9EC7-40E7EBB75DCA}" type="presOf" srcId="{3A82A123-9281-4B18-9E79-D45CF45D06A3}" destId="{9BD682F6-57C7-42C4-8553-A63754B73FD1}" srcOrd="0" destOrd="0" presId="urn:microsoft.com/office/officeart/2005/8/layout/orgChart1"/>
    <dgm:cxn modelId="{EC979FBA-10CB-4DC7-9C81-6EE9791BD91B}" type="presOf" srcId="{6686651D-0CC3-4F9F-A0D0-B3086CD904BF}" destId="{611F9CED-18A5-47D3-8FC6-ED30E0299839}" srcOrd="0" destOrd="0" presId="urn:microsoft.com/office/officeart/2005/8/layout/orgChart1"/>
    <dgm:cxn modelId="{ADABF6C7-D3A0-48F6-A4EB-ABF91729041C}" srcId="{8900BB39-E6DE-4C58-AB15-32E8A6AEC33F}" destId="{50AFDC18-DD0B-487C-A3FB-C309E38431D5}" srcOrd="1" destOrd="0" parTransId="{DDE39F7A-7089-4201-9CF6-1A5BA06111BB}" sibTransId="{650B1DE6-05E2-4422-B77C-EE3508A175F9}"/>
    <dgm:cxn modelId="{BAE01CF4-3619-4A5A-8A55-806B4BA097D3}" type="presOf" srcId="{EAC3E41F-01B1-4B47-A9D2-695A5AC6E007}" destId="{6D05E91C-8FB9-41BB-9C61-B3CBF63F272B}" srcOrd="0" destOrd="0" presId="urn:microsoft.com/office/officeart/2005/8/layout/orgChart1"/>
    <dgm:cxn modelId="{B1FB7AF5-E66E-4247-A0E3-963E6A5C3720}" type="presOf" srcId="{1F7AABF5-0551-437C-813F-FCFCEA89E337}" destId="{3CC49BC4-C565-4B50-B47B-248905A91E99}" srcOrd="0" destOrd="0" presId="urn:microsoft.com/office/officeart/2005/8/layout/orgChart1"/>
    <dgm:cxn modelId="{CA3F51FA-9641-42FE-A123-CB0E40CD722A}" type="presOf" srcId="{8900BB39-E6DE-4C58-AB15-32E8A6AEC33F}" destId="{2DC8144E-1D92-4EFD-9753-23EEBB6DC4CC}" srcOrd="1" destOrd="0" presId="urn:microsoft.com/office/officeart/2005/8/layout/orgChart1"/>
    <dgm:cxn modelId="{D3AEC5CE-00AF-4CEB-A048-8289E7FC6EA3}" type="presParOf" srcId="{770F03F2-D52F-4A0D-86F4-89037B5B3C96}" destId="{6F07EDC0-E04E-4E32-8A0E-16649FE7EDB4}" srcOrd="0" destOrd="0" presId="urn:microsoft.com/office/officeart/2005/8/layout/orgChart1"/>
    <dgm:cxn modelId="{204D2A7E-AA4E-4D60-BA30-4A01392758B2}" type="presParOf" srcId="{6F07EDC0-E04E-4E32-8A0E-16649FE7EDB4}" destId="{080F2948-062A-454D-A536-47A8C0D703DB}" srcOrd="0" destOrd="0" presId="urn:microsoft.com/office/officeart/2005/8/layout/orgChart1"/>
    <dgm:cxn modelId="{F0831787-6678-4870-BACA-7D92294604E7}" type="presParOf" srcId="{080F2948-062A-454D-A536-47A8C0D703DB}" destId="{E5B78920-9759-43B1-9C8B-8E51FB1F8FFF}" srcOrd="0" destOrd="0" presId="urn:microsoft.com/office/officeart/2005/8/layout/orgChart1"/>
    <dgm:cxn modelId="{2FF25E6F-F570-4121-B4A6-56685850FCC9}" type="presParOf" srcId="{080F2948-062A-454D-A536-47A8C0D703DB}" destId="{2DC8144E-1D92-4EFD-9753-23EEBB6DC4CC}" srcOrd="1" destOrd="0" presId="urn:microsoft.com/office/officeart/2005/8/layout/orgChart1"/>
    <dgm:cxn modelId="{EADE8CE7-CD00-4213-A602-172AC6665C2F}" type="presParOf" srcId="{6F07EDC0-E04E-4E32-8A0E-16649FE7EDB4}" destId="{153CA372-C61F-4EC8-BB61-6DADCD9C0125}" srcOrd="1" destOrd="0" presId="urn:microsoft.com/office/officeart/2005/8/layout/orgChart1"/>
    <dgm:cxn modelId="{842D1A3C-91CA-47BD-9BE6-E58E5C4400FE}" type="presParOf" srcId="{153CA372-C61F-4EC8-BB61-6DADCD9C0125}" destId="{9061D4E6-EB4B-49B7-8283-86437602920C}" srcOrd="0" destOrd="0" presId="urn:microsoft.com/office/officeart/2005/8/layout/orgChart1"/>
    <dgm:cxn modelId="{8AD42AF3-99E5-49A4-9EDE-1AFA6B483CF9}" type="presParOf" srcId="{153CA372-C61F-4EC8-BB61-6DADCD9C0125}" destId="{9336FEAF-371C-4D6A-A6EC-2929BB882032}" srcOrd="1" destOrd="0" presId="urn:microsoft.com/office/officeart/2005/8/layout/orgChart1"/>
    <dgm:cxn modelId="{B834E87A-E3AA-430E-B81F-4116B207AA72}" type="presParOf" srcId="{9336FEAF-371C-4D6A-A6EC-2929BB882032}" destId="{320206AE-B5F2-490C-B00C-9BEFCEE22B20}" srcOrd="0" destOrd="0" presId="urn:microsoft.com/office/officeart/2005/8/layout/orgChart1"/>
    <dgm:cxn modelId="{27BAE7C8-ABC7-4CB5-A1B9-D5EA690E1BDD}" type="presParOf" srcId="{320206AE-B5F2-490C-B00C-9BEFCEE22B20}" destId="{587FBAE2-6607-4325-8CD1-FC38E56EDFE5}" srcOrd="0" destOrd="0" presId="urn:microsoft.com/office/officeart/2005/8/layout/orgChart1"/>
    <dgm:cxn modelId="{61DB0B93-D2E7-4842-8596-693F645CEECE}" type="presParOf" srcId="{320206AE-B5F2-490C-B00C-9BEFCEE22B20}" destId="{33614194-F46E-4D91-875D-8E9B54C5911C}" srcOrd="1" destOrd="0" presId="urn:microsoft.com/office/officeart/2005/8/layout/orgChart1"/>
    <dgm:cxn modelId="{946985B9-6E14-4C3C-BE5E-2321B18D3860}" type="presParOf" srcId="{9336FEAF-371C-4D6A-A6EC-2929BB882032}" destId="{1D346082-1A96-4E65-BC7A-90DE0BFA9AD3}" srcOrd="1" destOrd="0" presId="urn:microsoft.com/office/officeart/2005/8/layout/orgChart1"/>
    <dgm:cxn modelId="{9F4026F6-B87C-49BC-B45B-780E91DEEB14}" type="presParOf" srcId="{9336FEAF-371C-4D6A-A6EC-2929BB882032}" destId="{1468DAB8-A5B6-40F8-B889-D028DC914657}" srcOrd="2" destOrd="0" presId="urn:microsoft.com/office/officeart/2005/8/layout/orgChart1"/>
    <dgm:cxn modelId="{0E0F5D8E-0A67-47AB-9A31-B6F82B4D4F3B}" type="presParOf" srcId="{153CA372-C61F-4EC8-BB61-6DADCD9C0125}" destId="{21E613E7-D20C-4C3B-A325-80EFD4E545D1}" srcOrd="2" destOrd="0" presId="urn:microsoft.com/office/officeart/2005/8/layout/orgChart1"/>
    <dgm:cxn modelId="{ABECA9CB-3CCE-4018-AB2D-E7EBC16993B1}" type="presParOf" srcId="{153CA372-C61F-4EC8-BB61-6DADCD9C0125}" destId="{F05293CD-B33A-42A5-B14D-CB307CBCD666}" srcOrd="3" destOrd="0" presId="urn:microsoft.com/office/officeart/2005/8/layout/orgChart1"/>
    <dgm:cxn modelId="{762A02D2-F14B-4F3E-B83E-5D9DF7AC82FE}" type="presParOf" srcId="{F05293CD-B33A-42A5-B14D-CB307CBCD666}" destId="{9F7185C3-D2CC-45E2-B72E-CF304F24FD7F}" srcOrd="0" destOrd="0" presId="urn:microsoft.com/office/officeart/2005/8/layout/orgChart1"/>
    <dgm:cxn modelId="{4989C1C4-6276-45DB-BA3E-92BDD9B5BCA7}" type="presParOf" srcId="{9F7185C3-D2CC-45E2-B72E-CF304F24FD7F}" destId="{80DED019-87DA-4A56-BDE8-7890F7FF1FE2}" srcOrd="0" destOrd="0" presId="urn:microsoft.com/office/officeart/2005/8/layout/orgChart1"/>
    <dgm:cxn modelId="{1C21CE47-C1E9-41C5-9264-060884D4E6F6}" type="presParOf" srcId="{9F7185C3-D2CC-45E2-B72E-CF304F24FD7F}" destId="{2F892B48-C8E0-4D0A-9844-985E8C254162}" srcOrd="1" destOrd="0" presId="urn:microsoft.com/office/officeart/2005/8/layout/orgChart1"/>
    <dgm:cxn modelId="{206B6127-1D54-40DC-A36E-B0B71B31E7DD}" type="presParOf" srcId="{F05293CD-B33A-42A5-B14D-CB307CBCD666}" destId="{8F97FE33-CFC7-4C7A-B7A6-9A0AE399B05C}" srcOrd="1" destOrd="0" presId="urn:microsoft.com/office/officeart/2005/8/layout/orgChart1"/>
    <dgm:cxn modelId="{4439ECB5-003B-425A-9835-31A4869EE11D}" type="presParOf" srcId="{F05293CD-B33A-42A5-B14D-CB307CBCD666}" destId="{3C867998-F9B3-49E4-A37F-B2CEC3CAADF5}" srcOrd="2" destOrd="0" presId="urn:microsoft.com/office/officeart/2005/8/layout/orgChart1"/>
    <dgm:cxn modelId="{62FC16F3-602B-45A3-95CF-72E4D7A9684D}" type="presParOf" srcId="{153CA372-C61F-4EC8-BB61-6DADCD9C0125}" destId="{9BD682F6-57C7-42C4-8553-A63754B73FD1}" srcOrd="4" destOrd="0" presId="urn:microsoft.com/office/officeart/2005/8/layout/orgChart1"/>
    <dgm:cxn modelId="{ECE9D23A-B521-41EE-B8D0-8871BFC53C24}" type="presParOf" srcId="{153CA372-C61F-4EC8-BB61-6DADCD9C0125}" destId="{8A90669C-3EFB-46A7-AF1A-0952BFC5F9D5}" srcOrd="5" destOrd="0" presId="urn:microsoft.com/office/officeart/2005/8/layout/orgChart1"/>
    <dgm:cxn modelId="{0AD05F65-126D-4F97-9785-6E9A27018D6D}" type="presParOf" srcId="{8A90669C-3EFB-46A7-AF1A-0952BFC5F9D5}" destId="{847A7144-E550-4F9A-945F-46BC832214FF}" srcOrd="0" destOrd="0" presId="urn:microsoft.com/office/officeart/2005/8/layout/orgChart1"/>
    <dgm:cxn modelId="{C4A38BDB-957C-4A9D-9E61-30B27C1C57FF}" type="presParOf" srcId="{847A7144-E550-4F9A-945F-46BC832214FF}" destId="{32DA6395-94F4-42E1-9410-1BC00B9CB31A}" srcOrd="0" destOrd="0" presId="urn:microsoft.com/office/officeart/2005/8/layout/orgChart1"/>
    <dgm:cxn modelId="{7691525F-F9D3-45EB-A261-53FB4B6949CB}" type="presParOf" srcId="{847A7144-E550-4F9A-945F-46BC832214FF}" destId="{8ADEC7B1-BB99-4CDF-BA04-637B8E166072}" srcOrd="1" destOrd="0" presId="urn:microsoft.com/office/officeart/2005/8/layout/orgChart1"/>
    <dgm:cxn modelId="{FE6CD394-4613-44FA-9A60-7498FB820B3A}" type="presParOf" srcId="{8A90669C-3EFB-46A7-AF1A-0952BFC5F9D5}" destId="{E4DDB7A7-CE49-45F9-A43A-4F3451816734}" srcOrd="1" destOrd="0" presId="urn:microsoft.com/office/officeart/2005/8/layout/orgChart1"/>
    <dgm:cxn modelId="{00E815D3-3C65-4B13-8A87-2D0AA428DC00}" type="presParOf" srcId="{8A90669C-3EFB-46A7-AF1A-0952BFC5F9D5}" destId="{DAC048F3-2BE4-4F04-925C-A9E2A9E14035}" srcOrd="2" destOrd="0" presId="urn:microsoft.com/office/officeart/2005/8/layout/orgChart1"/>
    <dgm:cxn modelId="{DCEA6C31-2A20-496C-849B-DA401E38471F}" type="presParOf" srcId="{153CA372-C61F-4EC8-BB61-6DADCD9C0125}" destId="{5844675E-D090-443F-A102-2D31C7CB609C}" srcOrd="6" destOrd="0" presId="urn:microsoft.com/office/officeart/2005/8/layout/orgChart1"/>
    <dgm:cxn modelId="{22F5C92D-B67E-4158-B106-F99B2735D245}" type="presParOf" srcId="{153CA372-C61F-4EC8-BB61-6DADCD9C0125}" destId="{D07328D6-64B8-4D60-872D-9721B3092636}" srcOrd="7" destOrd="0" presId="urn:microsoft.com/office/officeart/2005/8/layout/orgChart1"/>
    <dgm:cxn modelId="{6BCD5F3A-5412-4517-99DE-2E7E4295BFBA}" type="presParOf" srcId="{D07328D6-64B8-4D60-872D-9721B3092636}" destId="{AC488535-F1CE-4C92-9A8D-4EBE5CEB5349}" srcOrd="0" destOrd="0" presId="urn:microsoft.com/office/officeart/2005/8/layout/orgChart1"/>
    <dgm:cxn modelId="{488520F8-F6E0-45D6-B20B-01674069CBFC}" type="presParOf" srcId="{AC488535-F1CE-4C92-9A8D-4EBE5CEB5349}" destId="{6D05E91C-8FB9-41BB-9C61-B3CBF63F272B}" srcOrd="0" destOrd="0" presId="urn:microsoft.com/office/officeart/2005/8/layout/orgChart1"/>
    <dgm:cxn modelId="{CB1AD18A-FAC7-4B50-A492-FA72E869A2C3}" type="presParOf" srcId="{AC488535-F1CE-4C92-9A8D-4EBE5CEB5349}" destId="{9A00F5C9-3B8E-486A-A66B-AD55AE5361DD}" srcOrd="1" destOrd="0" presId="urn:microsoft.com/office/officeart/2005/8/layout/orgChart1"/>
    <dgm:cxn modelId="{CB20C94D-A6F0-4C49-A621-BB7DCB6F9828}" type="presParOf" srcId="{D07328D6-64B8-4D60-872D-9721B3092636}" destId="{A1BBA548-DE70-4580-A998-5F3968F48E27}" srcOrd="1" destOrd="0" presId="urn:microsoft.com/office/officeart/2005/8/layout/orgChart1"/>
    <dgm:cxn modelId="{6F20CA89-C7DE-4BE6-9A9F-8EC2C1C96CC6}" type="presParOf" srcId="{D07328D6-64B8-4D60-872D-9721B3092636}" destId="{2C67F69D-C993-4DB3-8CF9-AF6B309D1BF1}" srcOrd="2" destOrd="0" presId="urn:microsoft.com/office/officeart/2005/8/layout/orgChart1"/>
    <dgm:cxn modelId="{19436203-C716-41A1-ACB5-01B50AEBAE38}" type="presParOf" srcId="{153CA372-C61F-4EC8-BB61-6DADCD9C0125}" destId="{081A131D-A73B-4D3D-8851-1FA75795BC7A}" srcOrd="8" destOrd="0" presId="urn:microsoft.com/office/officeart/2005/8/layout/orgChart1"/>
    <dgm:cxn modelId="{2B9E29BE-FC7E-4C19-9FF6-BF2842A3DF34}" type="presParOf" srcId="{153CA372-C61F-4EC8-BB61-6DADCD9C0125}" destId="{63D464F8-9AC9-426B-BA76-3F9EC8108479}" srcOrd="9" destOrd="0" presId="urn:microsoft.com/office/officeart/2005/8/layout/orgChart1"/>
    <dgm:cxn modelId="{C9659B90-4E6E-4EFA-83B1-F1BE4DC5B64D}" type="presParOf" srcId="{63D464F8-9AC9-426B-BA76-3F9EC8108479}" destId="{17182416-5839-46B7-851A-D0A132C7FAB2}" srcOrd="0" destOrd="0" presId="urn:microsoft.com/office/officeart/2005/8/layout/orgChart1"/>
    <dgm:cxn modelId="{9C323A36-3502-4A4E-8AE5-3A87F598BB7E}" type="presParOf" srcId="{17182416-5839-46B7-851A-D0A132C7FAB2}" destId="{611F9CED-18A5-47D3-8FC6-ED30E0299839}" srcOrd="0" destOrd="0" presId="urn:microsoft.com/office/officeart/2005/8/layout/orgChart1"/>
    <dgm:cxn modelId="{40100719-CC81-4BA6-8531-B053D7E5FD68}" type="presParOf" srcId="{17182416-5839-46B7-851A-D0A132C7FAB2}" destId="{4B57DE1E-C8B3-4C46-A9AD-68C93ADB665F}" srcOrd="1" destOrd="0" presId="urn:microsoft.com/office/officeart/2005/8/layout/orgChart1"/>
    <dgm:cxn modelId="{525147B7-9564-42C3-8130-EBC26AEC1F1B}" type="presParOf" srcId="{63D464F8-9AC9-426B-BA76-3F9EC8108479}" destId="{527B91C9-9712-49D7-83EA-17F5BE51BF1A}" srcOrd="1" destOrd="0" presId="urn:microsoft.com/office/officeart/2005/8/layout/orgChart1"/>
    <dgm:cxn modelId="{9C7120B2-279C-47B4-A0FB-0D0D63959F46}" type="presParOf" srcId="{63D464F8-9AC9-426B-BA76-3F9EC8108479}" destId="{E94BD1A2-DEF4-4415-BD91-DF0F4AA93C2A}" srcOrd="2" destOrd="0" presId="urn:microsoft.com/office/officeart/2005/8/layout/orgChart1"/>
    <dgm:cxn modelId="{1F4FA519-4DE5-4867-A657-C364A79982E2}" type="presParOf" srcId="{153CA372-C61F-4EC8-BB61-6DADCD9C0125}" destId="{064734DB-8B53-4C7A-B1DC-BD61DB224D65}" srcOrd="10" destOrd="0" presId="urn:microsoft.com/office/officeart/2005/8/layout/orgChart1"/>
    <dgm:cxn modelId="{995DB6D2-08D6-4591-8476-CD6388FF78CE}" type="presParOf" srcId="{153CA372-C61F-4EC8-BB61-6DADCD9C0125}" destId="{F8D1ADEB-3A53-43CE-95D2-DD09A2182D64}" srcOrd="11" destOrd="0" presId="urn:microsoft.com/office/officeart/2005/8/layout/orgChart1"/>
    <dgm:cxn modelId="{ABA6DE4B-A5C4-4EA1-B998-1E0ED43C5650}" type="presParOf" srcId="{F8D1ADEB-3A53-43CE-95D2-DD09A2182D64}" destId="{D14DD661-36A5-41E2-B543-D768232E992A}" srcOrd="0" destOrd="0" presId="urn:microsoft.com/office/officeart/2005/8/layout/orgChart1"/>
    <dgm:cxn modelId="{5154A354-4B43-4D6F-9D29-E46A9865BCC1}" type="presParOf" srcId="{D14DD661-36A5-41E2-B543-D768232E992A}" destId="{3CC49BC4-C565-4B50-B47B-248905A91E99}" srcOrd="0" destOrd="0" presId="urn:microsoft.com/office/officeart/2005/8/layout/orgChart1"/>
    <dgm:cxn modelId="{0F7FFA2B-9A7F-4F1D-88D8-5C4E29F002FB}" type="presParOf" srcId="{D14DD661-36A5-41E2-B543-D768232E992A}" destId="{AB25502A-2205-4705-9883-C8E2D449D959}" srcOrd="1" destOrd="0" presId="urn:microsoft.com/office/officeart/2005/8/layout/orgChart1"/>
    <dgm:cxn modelId="{214D599F-0921-4DD6-9BC1-2D78B33AA24A}" type="presParOf" srcId="{F8D1ADEB-3A53-43CE-95D2-DD09A2182D64}" destId="{D28AFED6-02EA-4A70-A234-28815CEF7CF9}" srcOrd="1" destOrd="0" presId="urn:microsoft.com/office/officeart/2005/8/layout/orgChart1"/>
    <dgm:cxn modelId="{B32FD6AF-DE17-43CC-8845-26E3ACFDEA96}" type="presParOf" srcId="{F8D1ADEB-3A53-43CE-95D2-DD09A2182D64}" destId="{138D7624-34CC-4F46-BDF8-8CAD1C59C344}" srcOrd="2" destOrd="0" presId="urn:microsoft.com/office/officeart/2005/8/layout/orgChart1"/>
    <dgm:cxn modelId="{729759C0-A9EC-4B8D-A48B-8D4FAFB930D9}" type="presParOf" srcId="{6F07EDC0-E04E-4E32-8A0E-16649FE7EDB4}" destId="{0DFC6BC5-4AA9-40D2-9446-9790656464B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734DB-8B53-4C7A-B1DC-BD61DB224D65}">
      <dsp:nvSpPr>
        <dsp:cNvPr id="0" name=""/>
        <dsp:cNvSpPr/>
      </dsp:nvSpPr>
      <dsp:spPr>
        <a:xfrm>
          <a:off x="4000500" y="702442"/>
          <a:ext cx="3430879" cy="238176"/>
        </a:xfrm>
        <a:custGeom>
          <a:avLst/>
          <a:gdLst/>
          <a:ahLst/>
          <a:cxnLst/>
          <a:rect l="0" t="0" r="0" b="0"/>
          <a:pathLst>
            <a:path>
              <a:moveTo>
                <a:pt x="0" y="0"/>
              </a:moveTo>
              <a:lnTo>
                <a:pt x="0" y="119088"/>
              </a:lnTo>
              <a:lnTo>
                <a:pt x="3430879" y="119088"/>
              </a:lnTo>
              <a:lnTo>
                <a:pt x="3430879" y="2381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1A131D-A73B-4D3D-8851-1FA75795BC7A}">
      <dsp:nvSpPr>
        <dsp:cNvPr id="0" name=""/>
        <dsp:cNvSpPr/>
      </dsp:nvSpPr>
      <dsp:spPr>
        <a:xfrm>
          <a:off x="4000500" y="702442"/>
          <a:ext cx="2058527" cy="238176"/>
        </a:xfrm>
        <a:custGeom>
          <a:avLst/>
          <a:gdLst/>
          <a:ahLst/>
          <a:cxnLst/>
          <a:rect l="0" t="0" r="0" b="0"/>
          <a:pathLst>
            <a:path>
              <a:moveTo>
                <a:pt x="0" y="0"/>
              </a:moveTo>
              <a:lnTo>
                <a:pt x="0" y="119088"/>
              </a:lnTo>
              <a:lnTo>
                <a:pt x="2058527" y="119088"/>
              </a:lnTo>
              <a:lnTo>
                <a:pt x="2058527" y="2381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44675E-D090-443F-A102-2D31C7CB609C}">
      <dsp:nvSpPr>
        <dsp:cNvPr id="0" name=""/>
        <dsp:cNvSpPr/>
      </dsp:nvSpPr>
      <dsp:spPr>
        <a:xfrm>
          <a:off x="4000500" y="702442"/>
          <a:ext cx="686175" cy="238176"/>
        </a:xfrm>
        <a:custGeom>
          <a:avLst/>
          <a:gdLst/>
          <a:ahLst/>
          <a:cxnLst/>
          <a:rect l="0" t="0" r="0" b="0"/>
          <a:pathLst>
            <a:path>
              <a:moveTo>
                <a:pt x="0" y="0"/>
              </a:moveTo>
              <a:lnTo>
                <a:pt x="0" y="119088"/>
              </a:lnTo>
              <a:lnTo>
                <a:pt x="686175" y="119088"/>
              </a:lnTo>
              <a:lnTo>
                <a:pt x="686175" y="2381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D682F6-57C7-42C4-8553-A63754B73FD1}">
      <dsp:nvSpPr>
        <dsp:cNvPr id="0" name=""/>
        <dsp:cNvSpPr/>
      </dsp:nvSpPr>
      <dsp:spPr>
        <a:xfrm>
          <a:off x="3314324" y="702442"/>
          <a:ext cx="686175" cy="238176"/>
        </a:xfrm>
        <a:custGeom>
          <a:avLst/>
          <a:gdLst/>
          <a:ahLst/>
          <a:cxnLst/>
          <a:rect l="0" t="0" r="0" b="0"/>
          <a:pathLst>
            <a:path>
              <a:moveTo>
                <a:pt x="686175" y="0"/>
              </a:moveTo>
              <a:lnTo>
                <a:pt x="686175" y="119088"/>
              </a:lnTo>
              <a:lnTo>
                <a:pt x="0" y="119088"/>
              </a:lnTo>
              <a:lnTo>
                <a:pt x="0" y="2381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E613E7-D20C-4C3B-A325-80EFD4E545D1}">
      <dsp:nvSpPr>
        <dsp:cNvPr id="0" name=""/>
        <dsp:cNvSpPr/>
      </dsp:nvSpPr>
      <dsp:spPr>
        <a:xfrm>
          <a:off x="1941972" y="702442"/>
          <a:ext cx="2058527" cy="238176"/>
        </a:xfrm>
        <a:custGeom>
          <a:avLst/>
          <a:gdLst/>
          <a:ahLst/>
          <a:cxnLst/>
          <a:rect l="0" t="0" r="0" b="0"/>
          <a:pathLst>
            <a:path>
              <a:moveTo>
                <a:pt x="2058527" y="0"/>
              </a:moveTo>
              <a:lnTo>
                <a:pt x="2058527" y="119088"/>
              </a:lnTo>
              <a:lnTo>
                <a:pt x="0" y="119088"/>
              </a:lnTo>
              <a:lnTo>
                <a:pt x="0" y="2381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61D4E6-EB4B-49B7-8283-86437602920C}">
      <dsp:nvSpPr>
        <dsp:cNvPr id="0" name=""/>
        <dsp:cNvSpPr/>
      </dsp:nvSpPr>
      <dsp:spPr>
        <a:xfrm>
          <a:off x="569620" y="702442"/>
          <a:ext cx="3430879" cy="238176"/>
        </a:xfrm>
        <a:custGeom>
          <a:avLst/>
          <a:gdLst/>
          <a:ahLst/>
          <a:cxnLst/>
          <a:rect l="0" t="0" r="0" b="0"/>
          <a:pathLst>
            <a:path>
              <a:moveTo>
                <a:pt x="3430879" y="0"/>
              </a:moveTo>
              <a:lnTo>
                <a:pt x="3430879" y="119088"/>
              </a:lnTo>
              <a:lnTo>
                <a:pt x="0" y="119088"/>
              </a:lnTo>
              <a:lnTo>
                <a:pt x="0" y="2381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B78920-9759-43B1-9C8B-8E51FB1F8FFF}">
      <dsp:nvSpPr>
        <dsp:cNvPr id="0" name=""/>
        <dsp:cNvSpPr/>
      </dsp:nvSpPr>
      <dsp:spPr>
        <a:xfrm>
          <a:off x="3433412" y="135355"/>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CEO</a:t>
          </a:r>
        </a:p>
      </dsp:txBody>
      <dsp:txXfrm>
        <a:off x="3433412" y="135355"/>
        <a:ext cx="1134174" cy="567087"/>
      </dsp:txXfrm>
    </dsp:sp>
    <dsp:sp modelId="{587FBAE2-6607-4325-8CD1-FC38E56EDFE5}">
      <dsp:nvSpPr>
        <dsp:cNvPr id="0" name=""/>
        <dsp:cNvSpPr/>
      </dsp:nvSpPr>
      <dsp:spPr>
        <a:xfrm>
          <a:off x="2533" y="940619"/>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Sales &amp; Marketing </a:t>
          </a:r>
        </a:p>
      </dsp:txBody>
      <dsp:txXfrm>
        <a:off x="2533" y="940619"/>
        <a:ext cx="1134174" cy="567087"/>
      </dsp:txXfrm>
    </dsp:sp>
    <dsp:sp modelId="{80DED019-87DA-4A56-BDE8-7890F7FF1FE2}">
      <dsp:nvSpPr>
        <dsp:cNvPr id="0" name=""/>
        <dsp:cNvSpPr/>
      </dsp:nvSpPr>
      <dsp:spPr>
        <a:xfrm>
          <a:off x="1374884" y="940619"/>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R&amp;D</a:t>
          </a:r>
        </a:p>
      </dsp:txBody>
      <dsp:txXfrm>
        <a:off x="1374884" y="940619"/>
        <a:ext cx="1134174" cy="567087"/>
      </dsp:txXfrm>
    </dsp:sp>
    <dsp:sp modelId="{32DA6395-94F4-42E1-9410-1BC00B9CB31A}">
      <dsp:nvSpPr>
        <dsp:cNvPr id="0" name=""/>
        <dsp:cNvSpPr/>
      </dsp:nvSpPr>
      <dsp:spPr>
        <a:xfrm>
          <a:off x="2747236" y="940619"/>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Operations</a:t>
          </a:r>
        </a:p>
      </dsp:txBody>
      <dsp:txXfrm>
        <a:off x="2747236" y="940619"/>
        <a:ext cx="1134174" cy="567087"/>
      </dsp:txXfrm>
    </dsp:sp>
    <dsp:sp modelId="{6D05E91C-8FB9-41BB-9C61-B3CBF63F272B}">
      <dsp:nvSpPr>
        <dsp:cNvPr id="0" name=""/>
        <dsp:cNvSpPr/>
      </dsp:nvSpPr>
      <dsp:spPr>
        <a:xfrm>
          <a:off x="4119588" y="940619"/>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CIO</a:t>
          </a:r>
        </a:p>
      </dsp:txBody>
      <dsp:txXfrm>
        <a:off x="4119588" y="940619"/>
        <a:ext cx="1134174" cy="567087"/>
      </dsp:txXfrm>
    </dsp:sp>
    <dsp:sp modelId="{611F9CED-18A5-47D3-8FC6-ED30E0299839}">
      <dsp:nvSpPr>
        <dsp:cNvPr id="0" name=""/>
        <dsp:cNvSpPr/>
      </dsp:nvSpPr>
      <dsp:spPr>
        <a:xfrm>
          <a:off x="5491940" y="940619"/>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Legal</a:t>
          </a:r>
        </a:p>
      </dsp:txBody>
      <dsp:txXfrm>
        <a:off x="5491940" y="940619"/>
        <a:ext cx="1134174" cy="567087"/>
      </dsp:txXfrm>
    </dsp:sp>
    <dsp:sp modelId="{3CC49BC4-C565-4B50-B47B-248905A91E99}">
      <dsp:nvSpPr>
        <dsp:cNvPr id="0" name=""/>
        <dsp:cNvSpPr/>
      </dsp:nvSpPr>
      <dsp:spPr>
        <a:xfrm>
          <a:off x="6864291" y="940619"/>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CFO</a:t>
          </a:r>
        </a:p>
      </dsp:txBody>
      <dsp:txXfrm>
        <a:off x="6864291" y="940619"/>
        <a:ext cx="1134174" cy="56708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F4A6C3-A2FB-4D26-84D1-03C1D6775C4A}" type="datetimeFigureOut">
              <a:rPr lang="en-US" smtClean="0"/>
              <a:t>1/20/2020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FBD973A-5D94-4593-8A72-DA5283862D09}" type="slidenum">
              <a:rPr lang="en-US" smtClean="0"/>
              <a:t>‹#›</a:t>
            </a:fld>
            <a:endParaRPr lang="en-US"/>
          </a:p>
        </p:txBody>
      </p:sp>
    </p:spTree>
    <p:extLst>
      <p:ext uri="{BB962C8B-B14F-4D97-AF65-F5344CB8AC3E}">
        <p14:creationId xmlns:p14="http://schemas.microsoft.com/office/powerpoint/2010/main" val="3117184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BD973A-5D94-4593-8A72-DA5283862D09}" type="slidenum">
              <a:rPr lang="en-US" smtClean="0"/>
              <a:t>1</a:t>
            </a:fld>
            <a:endParaRPr lang="en-US" dirty="0"/>
          </a:p>
        </p:txBody>
      </p:sp>
    </p:spTree>
    <p:extLst>
      <p:ext uri="{BB962C8B-B14F-4D97-AF65-F5344CB8AC3E}">
        <p14:creationId xmlns:p14="http://schemas.microsoft.com/office/powerpoint/2010/main" val="54302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Bear with me. This</a:t>
            </a:r>
            <a:r>
              <a:rPr lang="en-US" baseline="0" dirty="0"/>
              <a:t> may seem obvious. But it’s important to have a foundation. </a:t>
            </a:r>
          </a:p>
          <a:p>
            <a:endParaRPr lang="en-US" baseline="0" dirty="0"/>
          </a:p>
          <a:p>
            <a:r>
              <a:rPr lang="en-US" dirty="0"/>
              <a:t>Instantaneous</a:t>
            </a:r>
            <a:r>
              <a:rPr lang="en-US" baseline="0" dirty="0"/>
              <a:t> value delivery, i.e. a service</a:t>
            </a:r>
            <a:endParaRPr lang="en-US" dirty="0"/>
          </a:p>
        </p:txBody>
      </p:sp>
      <p:sp>
        <p:nvSpPr>
          <p:cNvPr id="4" name="Slide Number Placeholder 3"/>
          <p:cNvSpPr>
            <a:spLocks noGrp="1"/>
          </p:cNvSpPr>
          <p:nvPr>
            <p:ph type="sldNum" sz="quarter" idx="10"/>
          </p:nvPr>
        </p:nvSpPr>
        <p:spPr/>
        <p:txBody>
          <a:bodyPr/>
          <a:lstStyle/>
          <a:p>
            <a:fld id="{A7B35894-EC14-48F9-9CD4-C6906EFDDEFC}" type="slidenum">
              <a:rPr lang="en-US" smtClean="0"/>
              <a:t>22</a:t>
            </a:fld>
            <a:endParaRPr lang="en-US"/>
          </a:p>
        </p:txBody>
      </p:sp>
    </p:spTree>
    <p:extLst>
      <p:ext uri="{BB962C8B-B14F-4D97-AF65-F5344CB8AC3E}">
        <p14:creationId xmlns:p14="http://schemas.microsoft.com/office/powerpoint/2010/main" val="4250071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“Inspire</a:t>
            </a:r>
            <a:r>
              <a:rPr lang="en-US" baseline="0" dirty="0"/>
              <a:t> to retire”</a:t>
            </a:r>
            <a:endParaRPr lang="en-US" dirty="0"/>
          </a:p>
        </p:txBody>
      </p:sp>
      <p:sp>
        <p:nvSpPr>
          <p:cNvPr id="4" name="Slide Number Placeholder 3"/>
          <p:cNvSpPr>
            <a:spLocks noGrp="1"/>
          </p:cNvSpPr>
          <p:nvPr>
            <p:ph type="sldNum" sz="quarter" idx="10"/>
          </p:nvPr>
        </p:nvSpPr>
        <p:spPr/>
        <p:txBody>
          <a:bodyPr/>
          <a:lstStyle/>
          <a:p>
            <a:fld id="{A7B35894-EC14-48F9-9CD4-C6906EFDDEFC}" type="slidenum">
              <a:rPr lang="en-US" smtClean="0"/>
              <a:t>23</a:t>
            </a:fld>
            <a:endParaRPr lang="en-US"/>
          </a:p>
        </p:txBody>
      </p:sp>
    </p:spTree>
    <p:extLst>
      <p:ext uri="{BB962C8B-B14F-4D97-AF65-F5344CB8AC3E}">
        <p14:creationId xmlns:p14="http://schemas.microsoft.com/office/powerpoint/2010/main" val="549341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BD973A-5D94-4593-8A72-DA5283862D09}" type="slidenum">
              <a:rPr lang="en-US" smtClean="0"/>
              <a:t>24</a:t>
            </a:fld>
            <a:endParaRPr lang="en-US"/>
          </a:p>
        </p:txBody>
      </p:sp>
    </p:spTree>
    <p:extLst>
      <p:ext uri="{BB962C8B-B14F-4D97-AF65-F5344CB8AC3E}">
        <p14:creationId xmlns:p14="http://schemas.microsoft.com/office/powerpoint/2010/main" val="1870906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0B35E162-A492-4723-835E-7DF82D7954F5}" type="datetime3">
              <a:rPr lang="en-GB" smtClean="0"/>
              <a:pPr>
                <a:defRPr/>
              </a:pPr>
              <a:t>20 January, 2020</a:t>
            </a:fld>
            <a:endParaRPr lang="en-GB"/>
          </a:p>
        </p:txBody>
      </p:sp>
      <p:sp>
        <p:nvSpPr>
          <p:cNvPr id="5" name="Footer Placeholder 4"/>
          <p:cNvSpPr>
            <a:spLocks noGrp="1"/>
          </p:cNvSpPr>
          <p:nvPr>
            <p:ph type="ftr" sz="quarter" idx="11"/>
          </p:nvPr>
        </p:nvSpPr>
        <p:spPr/>
        <p:txBody>
          <a:bodyPr/>
          <a:lstStyle/>
          <a:p>
            <a:pPr>
              <a:defRPr/>
            </a:pPr>
            <a:r>
              <a:rPr lang="en-GB"/>
              <a:t>Copyright © The Open Group 2014</a:t>
            </a:r>
            <a:endParaRPr lang="en-GB" dirty="0"/>
          </a:p>
        </p:txBody>
      </p:sp>
      <p:sp>
        <p:nvSpPr>
          <p:cNvPr id="6" name="Slide Number Placeholder 5"/>
          <p:cNvSpPr>
            <a:spLocks noGrp="1"/>
          </p:cNvSpPr>
          <p:nvPr>
            <p:ph type="sldNum" sz="quarter" idx="12"/>
          </p:nvPr>
        </p:nvSpPr>
        <p:spPr/>
        <p:txBody>
          <a:bodyPr/>
          <a:lstStyle/>
          <a:p>
            <a:pPr>
              <a:defRPr/>
            </a:pPr>
            <a:fld id="{58484D1D-A1ED-4206-A910-07B40AACD681}" type="slidenum">
              <a:rPr lang="en-GB" smtClean="0"/>
              <a:pPr>
                <a:defRPr/>
              </a:pPr>
              <a:t>25</a:t>
            </a:fld>
            <a:endParaRPr lang="en-GB"/>
          </a:p>
        </p:txBody>
      </p:sp>
    </p:spTree>
    <p:extLst>
      <p:ext uri="{BB962C8B-B14F-4D97-AF65-F5344CB8AC3E}">
        <p14:creationId xmlns:p14="http://schemas.microsoft.com/office/powerpoint/2010/main" val="147433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0B35E162-A492-4723-835E-7DF82D7954F5}" type="datetime3">
              <a:rPr lang="en-GB" smtClean="0"/>
              <a:pPr>
                <a:defRPr/>
              </a:pPr>
              <a:t>20 January, 2020</a:t>
            </a:fld>
            <a:endParaRPr lang="en-GB"/>
          </a:p>
        </p:txBody>
      </p:sp>
      <p:sp>
        <p:nvSpPr>
          <p:cNvPr id="5" name="Footer Placeholder 4"/>
          <p:cNvSpPr>
            <a:spLocks noGrp="1"/>
          </p:cNvSpPr>
          <p:nvPr>
            <p:ph type="ftr" sz="quarter" idx="11"/>
          </p:nvPr>
        </p:nvSpPr>
        <p:spPr/>
        <p:txBody>
          <a:bodyPr/>
          <a:lstStyle/>
          <a:p>
            <a:pPr>
              <a:defRPr/>
            </a:pPr>
            <a:r>
              <a:rPr lang="en-GB"/>
              <a:t>Copyright © The Open Group 2014</a:t>
            </a:r>
            <a:endParaRPr lang="en-GB" dirty="0"/>
          </a:p>
        </p:txBody>
      </p:sp>
      <p:sp>
        <p:nvSpPr>
          <p:cNvPr id="6" name="Slide Number Placeholder 5"/>
          <p:cNvSpPr>
            <a:spLocks noGrp="1"/>
          </p:cNvSpPr>
          <p:nvPr>
            <p:ph type="sldNum" sz="quarter" idx="12"/>
          </p:nvPr>
        </p:nvSpPr>
        <p:spPr/>
        <p:txBody>
          <a:bodyPr/>
          <a:lstStyle/>
          <a:p>
            <a:pPr>
              <a:defRPr/>
            </a:pPr>
            <a:fld id="{58484D1D-A1ED-4206-A910-07B40AACD681}" type="slidenum">
              <a:rPr lang="en-GB" smtClean="0"/>
              <a:pPr>
                <a:defRPr/>
              </a:pPr>
              <a:t>30</a:t>
            </a:fld>
            <a:endParaRPr lang="en-GB"/>
          </a:p>
        </p:txBody>
      </p:sp>
    </p:spTree>
    <p:extLst>
      <p:ext uri="{BB962C8B-B14F-4D97-AF65-F5344CB8AC3E}">
        <p14:creationId xmlns:p14="http://schemas.microsoft.com/office/powerpoint/2010/main" val="737825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0B35E162-A492-4723-835E-7DF82D7954F5}" type="datetime3">
              <a:rPr lang="en-GB" smtClean="0"/>
              <a:pPr>
                <a:defRPr/>
              </a:pPr>
              <a:t>20 January, 2020</a:t>
            </a:fld>
            <a:endParaRPr lang="en-GB"/>
          </a:p>
        </p:txBody>
      </p:sp>
      <p:sp>
        <p:nvSpPr>
          <p:cNvPr id="5" name="Footer Placeholder 4"/>
          <p:cNvSpPr>
            <a:spLocks noGrp="1"/>
          </p:cNvSpPr>
          <p:nvPr>
            <p:ph type="ftr" sz="quarter" idx="11"/>
          </p:nvPr>
        </p:nvSpPr>
        <p:spPr/>
        <p:txBody>
          <a:bodyPr/>
          <a:lstStyle/>
          <a:p>
            <a:pPr>
              <a:defRPr/>
            </a:pPr>
            <a:r>
              <a:rPr lang="en-GB"/>
              <a:t>Copyright © The Open Group 2014</a:t>
            </a:r>
            <a:endParaRPr lang="en-GB" dirty="0"/>
          </a:p>
        </p:txBody>
      </p:sp>
      <p:sp>
        <p:nvSpPr>
          <p:cNvPr id="6" name="Slide Number Placeholder 5"/>
          <p:cNvSpPr>
            <a:spLocks noGrp="1"/>
          </p:cNvSpPr>
          <p:nvPr>
            <p:ph type="sldNum" sz="quarter" idx="12"/>
          </p:nvPr>
        </p:nvSpPr>
        <p:spPr/>
        <p:txBody>
          <a:bodyPr/>
          <a:lstStyle/>
          <a:p>
            <a:pPr>
              <a:defRPr/>
            </a:pPr>
            <a:fld id="{58484D1D-A1ED-4206-A910-07B40AACD681}" type="slidenum">
              <a:rPr lang="en-GB" smtClean="0"/>
              <a:pPr>
                <a:defRPr/>
              </a:pPr>
              <a:t>34</a:t>
            </a:fld>
            <a:endParaRPr lang="en-GB"/>
          </a:p>
        </p:txBody>
      </p:sp>
    </p:spTree>
    <p:extLst>
      <p:ext uri="{BB962C8B-B14F-4D97-AF65-F5344CB8AC3E}">
        <p14:creationId xmlns:p14="http://schemas.microsoft.com/office/powerpoint/2010/main" val="1737579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data is available. Very few organizations integrate it. Requires combining</a:t>
            </a:r>
            <a:r>
              <a:rPr lang="en-US" baseline="0" dirty="0"/>
              <a:t> IT operations with business performance. IT as just another functional area. </a:t>
            </a:r>
            <a:endParaRPr lang="en-US" dirty="0"/>
          </a:p>
        </p:txBody>
      </p:sp>
      <p:sp>
        <p:nvSpPr>
          <p:cNvPr id="4" name="Slide Number Placeholder 3"/>
          <p:cNvSpPr>
            <a:spLocks noGrp="1"/>
          </p:cNvSpPr>
          <p:nvPr>
            <p:ph type="sldNum" sz="quarter" idx="10"/>
          </p:nvPr>
        </p:nvSpPr>
        <p:spPr/>
        <p:txBody>
          <a:bodyPr/>
          <a:lstStyle/>
          <a:p>
            <a:fld id="{A7B35894-EC14-48F9-9CD4-C6906EFDDEFC}" type="slidenum">
              <a:rPr lang="en-US" smtClean="0"/>
              <a:t>38</a:t>
            </a:fld>
            <a:endParaRPr lang="en-US"/>
          </a:p>
        </p:txBody>
      </p:sp>
    </p:spTree>
    <p:extLst>
      <p:ext uri="{BB962C8B-B14F-4D97-AF65-F5344CB8AC3E}">
        <p14:creationId xmlns:p14="http://schemas.microsoft.com/office/powerpoint/2010/main" val="1279826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ccbc8074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ccbc8074d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defTabSz="931774">
              <a:defRPr/>
            </a:pPr>
            <a:r>
              <a:rPr lang="en-US" dirty="0"/>
              <a:t>Incorporating much of the source text for the working draft of the DPBoK, over the past year, the DPWG has simplified, edited, and added the necessary components </a:t>
            </a:r>
            <a:r>
              <a:rPr lang="en-US" b="1" dirty="0"/>
              <a:t>to make the DPBoK into the first body of knowledge and standard for Digital Practitioners!</a:t>
            </a:r>
          </a:p>
          <a:p>
            <a:pPr defTabSz="931774">
              <a:defRPr/>
            </a:pPr>
            <a:endParaRPr lang="en-US" dirty="0"/>
          </a:p>
          <a:p>
            <a:pPr defTabSz="931774">
              <a:defRPr/>
            </a:pPr>
            <a:r>
              <a:rPr lang="en-US" dirty="0"/>
              <a:t>Naturally, The Open Group also employed its ‘Company Review Process’ which also incorporated review and feedback from organizations and individuals from across different industries.</a:t>
            </a:r>
          </a:p>
          <a:p>
            <a:r>
              <a:rPr lang="en-US" dirty="0"/>
              <a:t> </a:t>
            </a:r>
          </a:p>
          <a:p>
            <a:pPr defTabSz="931774">
              <a:defRPr/>
            </a:pPr>
            <a:r>
              <a:rPr lang="en-US" dirty="0"/>
              <a:t>[next slide]</a:t>
            </a:r>
          </a:p>
          <a:p>
            <a:endParaRPr dirty="0"/>
          </a:p>
        </p:txBody>
      </p:sp>
    </p:spTree>
    <p:extLst>
      <p:ext uri="{BB962C8B-B14F-4D97-AF65-F5344CB8AC3E}">
        <p14:creationId xmlns:p14="http://schemas.microsoft.com/office/powerpoint/2010/main" val="116145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bio</a:t>
            </a:r>
          </a:p>
        </p:txBody>
      </p:sp>
      <p:sp>
        <p:nvSpPr>
          <p:cNvPr id="4" name="Slide Number Placeholder 3"/>
          <p:cNvSpPr>
            <a:spLocks noGrp="1"/>
          </p:cNvSpPr>
          <p:nvPr>
            <p:ph type="sldNum" sz="quarter" idx="10"/>
          </p:nvPr>
        </p:nvSpPr>
        <p:spPr/>
        <p:txBody>
          <a:bodyPr/>
          <a:lstStyle/>
          <a:p>
            <a:fld id="{6F2447C3-1B63-4B4D-8728-351E9C2CE3D5}" type="slidenum">
              <a:rPr lang="en-US" smtClean="0"/>
              <a:pPr/>
              <a:t>2</a:t>
            </a:fld>
            <a:endParaRPr lang="en-US"/>
          </a:p>
        </p:txBody>
      </p:sp>
    </p:spTree>
    <p:extLst>
      <p:ext uri="{BB962C8B-B14F-4D97-AF65-F5344CB8AC3E}">
        <p14:creationId xmlns:p14="http://schemas.microsoft.com/office/powerpoint/2010/main" val="1578393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BD973A-5D94-4593-8A72-DA5283862D09}" type="slidenum">
              <a:rPr lang="en-US" smtClean="0"/>
              <a:t>9</a:t>
            </a:fld>
            <a:endParaRPr lang="en-US"/>
          </a:p>
        </p:txBody>
      </p:sp>
    </p:spTree>
    <p:extLst>
      <p:ext uri="{BB962C8B-B14F-4D97-AF65-F5344CB8AC3E}">
        <p14:creationId xmlns:p14="http://schemas.microsoft.com/office/powerpoint/2010/main" val="3512218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Circled topics are offered as courses. </a:t>
            </a:r>
          </a:p>
          <a:p>
            <a:r>
              <a:rPr lang="en-US" dirty="0"/>
              <a:t>This is the “everything else” course. </a:t>
            </a:r>
          </a:p>
        </p:txBody>
      </p:sp>
      <p:sp>
        <p:nvSpPr>
          <p:cNvPr id="4" name="Slide Number Placeholder 3"/>
          <p:cNvSpPr>
            <a:spLocks noGrp="1"/>
          </p:cNvSpPr>
          <p:nvPr>
            <p:ph type="sldNum" sz="quarter" idx="5"/>
          </p:nvPr>
        </p:nvSpPr>
        <p:spPr/>
        <p:txBody>
          <a:bodyPr/>
          <a:lstStyle/>
          <a:p>
            <a:fld id="{1FBD973A-5D94-4593-8A72-DA5283862D09}" type="slidenum">
              <a:rPr lang="en-US" smtClean="0"/>
              <a:t>15</a:t>
            </a:fld>
            <a:endParaRPr lang="en-US"/>
          </a:p>
        </p:txBody>
      </p:sp>
    </p:spTree>
    <p:extLst>
      <p:ext uri="{BB962C8B-B14F-4D97-AF65-F5344CB8AC3E}">
        <p14:creationId xmlns:p14="http://schemas.microsoft.com/office/powerpoint/2010/main" val="3842719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trouble I’ve seen in</a:t>
            </a:r>
            <a:r>
              <a:rPr lang="en-US" baseline="0" dirty="0"/>
              <a:t> the guidance, both as a student and now an instructor teaching it at a grad level, is that it’s too much. It assumes enterprise. Here’s how it seems to read – it takes you through a lifecycle at massive scale – you propose, plan, build, and finally run the system, and when you are reading the guidance you experience it the same way. Two dozen processes, or functional components, some related to practices you only see in the largest organizations. </a:t>
            </a:r>
            <a:r>
              <a:rPr lang="en-US" dirty="0"/>
              <a:t>Notice that the top is exactly</a:t>
            </a:r>
            <a:r>
              <a:rPr lang="en-US" baseline="0" dirty="0"/>
              <a:t> what we have with ITIL, COBIT, TOGAF, and even, yes, IT4IT. Essentially, it’s waterfall. I think this is the fundamental problem of the industry frameworks. Henrik developed this graphic to explain how complex systems are built and evolve, as a sort of visual of John Galls quote we saw on the last slide. And what is more complex than an industry framework on how to manage digital investments and delivery? </a:t>
            </a:r>
            <a:endParaRPr lang="en-US" dirty="0"/>
          </a:p>
        </p:txBody>
      </p:sp>
      <p:sp>
        <p:nvSpPr>
          <p:cNvPr id="4" name="Date Placeholder 3"/>
          <p:cNvSpPr>
            <a:spLocks noGrp="1"/>
          </p:cNvSpPr>
          <p:nvPr>
            <p:ph type="dt" idx="10"/>
          </p:nvPr>
        </p:nvSpPr>
        <p:spPr/>
        <p:txBody>
          <a:bodyPr/>
          <a:lstStyle/>
          <a:p>
            <a:pPr>
              <a:defRPr/>
            </a:pPr>
            <a:fld id="{0B35E162-A492-4723-835E-7DF82D7954F5}" type="datetime3">
              <a:rPr lang="en-GB" smtClean="0"/>
              <a:pPr>
                <a:defRPr/>
              </a:pPr>
              <a:t>20 January, 2020</a:t>
            </a:fld>
            <a:endParaRPr lang="en-GB"/>
          </a:p>
        </p:txBody>
      </p:sp>
      <p:sp>
        <p:nvSpPr>
          <p:cNvPr id="5" name="Footer Placeholder 4"/>
          <p:cNvSpPr>
            <a:spLocks noGrp="1"/>
          </p:cNvSpPr>
          <p:nvPr>
            <p:ph type="ftr" sz="quarter" idx="11"/>
          </p:nvPr>
        </p:nvSpPr>
        <p:spPr/>
        <p:txBody>
          <a:bodyPr/>
          <a:lstStyle/>
          <a:p>
            <a:pPr>
              <a:defRPr/>
            </a:pPr>
            <a:r>
              <a:rPr lang="en-GB"/>
              <a:t>Copyright © The Open Group 2014</a:t>
            </a:r>
            <a:endParaRPr lang="en-GB" dirty="0"/>
          </a:p>
        </p:txBody>
      </p:sp>
      <p:sp>
        <p:nvSpPr>
          <p:cNvPr id="6" name="Slide Number Placeholder 5"/>
          <p:cNvSpPr>
            <a:spLocks noGrp="1"/>
          </p:cNvSpPr>
          <p:nvPr>
            <p:ph type="sldNum" sz="quarter" idx="12"/>
          </p:nvPr>
        </p:nvSpPr>
        <p:spPr/>
        <p:txBody>
          <a:bodyPr/>
          <a:lstStyle/>
          <a:p>
            <a:pPr>
              <a:defRPr/>
            </a:pPr>
            <a:fld id="{58484D1D-A1ED-4206-A910-07B40AACD681}" type="slidenum">
              <a:rPr lang="en-GB" smtClean="0"/>
              <a:pPr>
                <a:defRPr/>
              </a:pPr>
              <a:t>17</a:t>
            </a:fld>
            <a:endParaRPr lang="en-GB"/>
          </a:p>
        </p:txBody>
      </p:sp>
    </p:spTree>
    <p:extLst>
      <p:ext uri="{BB962C8B-B14F-4D97-AF65-F5344CB8AC3E}">
        <p14:creationId xmlns:p14="http://schemas.microsoft.com/office/powerpoint/2010/main" val="246242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experiencing</a:t>
            </a:r>
            <a:r>
              <a:rPr lang="en-US" baseline="0" dirty="0"/>
              <a:t> and learning industry guidance should feel like. The minimum viable product, the walking skeleton – there are many. You plan/build/run from day 1, but on the smallest fully functional platform you possibly can work with. Policy management? Even project management? Don’t need it. </a:t>
            </a:r>
          </a:p>
          <a:p>
            <a:endParaRPr lang="en-US" dirty="0"/>
          </a:p>
        </p:txBody>
      </p:sp>
      <p:sp>
        <p:nvSpPr>
          <p:cNvPr id="4" name="Date Placeholder 3"/>
          <p:cNvSpPr>
            <a:spLocks noGrp="1"/>
          </p:cNvSpPr>
          <p:nvPr>
            <p:ph type="dt" idx="10"/>
          </p:nvPr>
        </p:nvSpPr>
        <p:spPr/>
        <p:txBody>
          <a:bodyPr/>
          <a:lstStyle/>
          <a:p>
            <a:pPr>
              <a:defRPr/>
            </a:pPr>
            <a:fld id="{0B35E162-A492-4723-835E-7DF82D7954F5}" type="datetime3">
              <a:rPr lang="en-GB" smtClean="0"/>
              <a:pPr>
                <a:defRPr/>
              </a:pPr>
              <a:t>20 January, 2020</a:t>
            </a:fld>
            <a:endParaRPr lang="en-GB"/>
          </a:p>
        </p:txBody>
      </p:sp>
      <p:sp>
        <p:nvSpPr>
          <p:cNvPr id="5" name="Footer Placeholder 4"/>
          <p:cNvSpPr>
            <a:spLocks noGrp="1"/>
          </p:cNvSpPr>
          <p:nvPr>
            <p:ph type="ftr" sz="quarter" idx="11"/>
          </p:nvPr>
        </p:nvSpPr>
        <p:spPr/>
        <p:txBody>
          <a:bodyPr/>
          <a:lstStyle/>
          <a:p>
            <a:pPr>
              <a:defRPr/>
            </a:pPr>
            <a:r>
              <a:rPr lang="en-GB"/>
              <a:t>Copyright © The Open Group 2014</a:t>
            </a:r>
            <a:endParaRPr lang="en-GB" dirty="0"/>
          </a:p>
        </p:txBody>
      </p:sp>
      <p:sp>
        <p:nvSpPr>
          <p:cNvPr id="6" name="Slide Number Placeholder 5"/>
          <p:cNvSpPr>
            <a:spLocks noGrp="1"/>
          </p:cNvSpPr>
          <p:nvPr>
            <p:ph type="sldNum" sz="quarter" idx="12"/>
          </p:nvPr>
        </p:nvSpPr>
        <p:spPr/>
        <p:txBody>
          <a:bodyPr/>
          <a:lstStyle/>
          <a:p>
            <a:pPr>
              <a:defRPr/>
            </a:pPr>
            <a:fld id="{58484D1D-A1ED-4206-A910-07B40AACD681}" type="slidenum">
              <a:rPr lang="en-GB" smtClean="0"/>
              <a:pPr>
                <a:defRPr/>
              </a:pPr>
              <a:t>18</a:t>
            </a:fld>
            <a:endParaRPr lang="en-GB"/>
          </a:p>
        </p:txBody>
      </p:sp>
    </p:spTree>
    <p:extLst>
      <p:ext uri="{BB962C8B-B14F-4D97-AF65-F5344CB8AC3E}">
        <p14:creationId xmlns:p14="http://schemas.microsoft.com/office/powerpoint/2010/main" val="2925682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0B35E162-A492-4723-835E-7DF82D7954F5}" type="datetime3">
              <a:rPr lang="en-GB" smtClean="0"/>
              <a:pPr>
                <a:defRPr/>
              </a:pPr>
              <a:t>20 January, 2020</a:t>
            </a:fld>
            <a:endParaRPr lang="en-GB"/>
          </a:p>
        </p:txBody>
      </p:sp>
      <p:sp>
        <p:nvSpPr>
          <p:cNvPr id="5" name="Footer Placeholder 4"/>
          <p:cNvSpPr>
            <a:spLocks noGrp="1"/>
          </p:cNvSpPr>
          <p:nvPr>
            <p:ph type="ftr" sz="quarter" idx="11"/>
          </p:nvPr>
        </p:nvSpPr>
        <p:spPr/>
        <p:txBody>
          <a:bodyPr/>
          <a:lstStyle/>
          <a:p>
            <a:pPr>
              <a:defRPr/>
            </a:pPr>
            <a:r>
              <a:rPr lang="en-GB"/>
              <a:t>Copyright © The Open Group 2014</a:t>
            </a:r>
            <a:endParaRPr lang="en-GB" dirty="0"/>
          </a:p>
        </p:txBody>
      </p:sp>
      <p:sp>
        <p:nvSpPr>
          <p:cNvPr id="6" name="Slide Number Placeholder 5"/>
          <p:cNvSpPr>
            <a:spLocks noGrp="1"/>
          </p:cNvSpPr>
          <p:nvPr>
            <p:ph type="sldNum" sz="quarter" idx="12"/>
          </p:nvPr>
        </p:nvSpPr>
        <p:spPr/>
        <p:txBody>
          <a:bodyPr/>
          <a:lstStyle/>
          <a:p>
            <a:pPr>
              <a:defRPr/>
            </a:pPr>
            <a:fld id="{58484D1D-A1ED-4206-A910-07B40AACD681}" type="slidenum">
              <a:rPr lang="en-GB" smtClean="0"/>
              <a:pPr>
                <a:defRPr/>
              </a:pPr>
              <a:t>19</a:t>
            </a:fld>
            <a:endParaRPr lang="en-GB"/>
          </a:p>
        </p:txBody>
      </p:sp>
    </p:spTree>
    <p:extLst>
      <p:ext uri="{BB962C8B-B14F-4D97-AF65-F5344CB8AC3E}">
        <p14:creationId xmlns:p14="http://schemas.microsoft.com/office/powerpoint/2010/main" val="1933027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0B35E162-A492-4723-835E-7DF82D7954F5}" type="datetime3">
              <a:rPr lang="en-GB" smtClean="0"/>
              <a:pPr>
                <a:defRPr/>
              </a:pPr>
              <a:t>20 January, 2020</a:t>
            </a:fld>
            <a:endParaRPr lang="en-GB"/>
          </a:p>
        </p:txBody>
      </p:sp>
      <p:sp>
        <p:nvSpPr>
          <p:cNvPr id="5" name="Footer Placeholder 4"/>
          <p:cNvSpPr>
            <a:spLocks noGrp="1"/>
          </p:cNvSpPr>
          <p:nvPr>
            <p:ph type="ftr" sz="quarter" idx="11"/>
          </p:nvPr>
        </p:nvSpPr>
        <p:spPr/>
        <p:txBody>
          <a:bodyPr/>
          <a:lstStyle/>
          <a:p>
            <a:pPr>
              <a:defRPr/>
            </a:pPr>
            <a:r>
              <a:rPr lang="en-GB"/>
              <a:t>Copyright © The Open Group 2014</a:t>
            </a:r>
            <a:endParaRPr lang="en-GB" dirty="0"/>
          </a:p>
        </p:txBody>
      </p:sp>
      <p:sp>
        <p:nvSpPr>
          <p:cNvPr id="6" name="Slide Number Placeholder 5"/>
          <p:cNvSpPr>
            <a:spLocks noGrp="1"/>
          </p:cNvSpPr>
          <p:nvPr>
            <p:ph type="sldNum" sz="quarter" idx="12"/>
          </p:nvPr>
        </p:nvSpPr>
        <p:spPr/>
        <p:txBody>
          <a:bodyPr/>
          <a:lstStyle/>
          <a:p>
            <a:pPr>
              <a:defRPr/>
            </a:pPr>
            <a:fld id="{58484D1D-A1ED-4206-A910-07B40AACD681}" type="slidenum">
              <a:rPr lang="en-GB" smtClean="0"/>
              <a:pPr>
                <a:defRPr/>
              </a:pPr>
              <a:t>20</a:t>
            </a:fld>
            <a:endParaRPr lang="en-GB"/>
          </a:p>
        </p:txBody>
      </p:sp>
    </p:spTree>
    <p:extLst>
      <p:ext uri="{BB962C8B-B14F-4D97-AF65-F5344CB8AC3E}">
        <p14:creationId xmlns:p14="http://schemas.microsoft.com/office/powerpoint/2010/main" val="162285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a:t>
            </a:r>
            <a:r>
              <a:rPr lang="en-US" baseline="0" dirty="0"/>
              <a:t> has been doing Lean since the beginnings</a:t>
            </a:r>
          </a:p>
          <a:p>
            <a:r>
              <a:rPr lang="en-US" baseline="0" dirty="0"/>
              <a:t>The first programmer who realized how to rewrite an algorithm so it took 50% less processing time – weren’t they doing Lean? </a:t>
            </a:r>
          </a:p>
          <a:p>
            <a:r>
              <a:rPr lang="en-US" baseline="0" dirty="0"/>
              <a:t>End to end flow across all the elements of the infrastructure – absolutely required. No value otherwise.</a:t>
            </a:r>
            <a:endParaRPr lang="en-US" dirty="0"/>
          </a:p>
        </p:txBody>
      </p:sp>
      <p:sp>
        <p:nvSpPr>
          <p:cNvPr id="4" name="Slide Number Placeholder 3"/>
          <p:cNvSpPr>
            <a:spLocks noGrp="1"/>
          </p:cNvSpPr>
          <p:nvPr>
            <p:ph type="sldNum" sz="quarter" idx="10"/>
          </p:nvPr>
        </p:nvSpPr>
        <p:spPr/>
        <p:txBody>
          <a:bodyPr/>
          <a:lstStyle/>
          <a:p>
            <a:fld id="{A7B35894-EC14-48F9-9CD4-C6906EFDDEFC}" type="slidenum">
              <a:rPr lang="en-US" smtClean="0"/>
              <a:t>21</a:t>
            </a:fld>
            <a:endParaRPr lang="en-US"/>
          </a:p>
        </p:txBody>
      </p:sp>
    </p:spTree>
    <p:extLst>
      <p:ext uri="{BB962C8B-B14F-4D97-AF65-F5344CB8AC3E}">
        <p14:creationId xmlns:p14="http://schemas.microsoft.com/office/powerpoint/2010/main" val="1465219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1"/>
            <a:ext cx="2743200" cy="365125"/>
          </a:xfrm>
          <a:prstGeom prst="rect">
            <a:avLst/>
          </a:prstGeom>
        </p:spPr>
        <p:txBody>
          <a:bodyPr/>
          <a:lstStyle/>
          <a:p>
            <a:fld id="{E5CE8825-AC18-4A6C-AD0F-517CF2B2E0A5}" type="datetimeFigureOut">
              <a:rPr lang="en-US" smtClean="0"/>
              <a:t>1/20/2020</a:t>
            </a:fld>
            <a:endParaRPr lang="en-US"/>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29262F99-0F86-4776-AE24-B5796DAF9362}" type="slidenum">
              <a:rPr lang="en-US" smtClean="0"/>
              <a:t>‹#›</a:t>
            </a:fld>
            <a:endParaRPr lang="en-US"/>
          </a:p>
        </p:txBody>
      </p:sp>
      <p:sp>
        <p:nvSpPr>
          <p:cNvPr id="10" name="Title 9"/>
          <p:cNvSpPr>
            <a:spLocks noGrp="1"/>
          </p:cNvSpPr>
          <p:nvPr>
            <p:ph type="title"/>
          </p:nvPr>
        </p:nvSpPr>
        <p:spPr>
          <a:xfrm>
            <a:off x="990600" y="365459"/>
            <a:ext cx="10363363" cy="62856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107759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23132"/>
            <a:ext cx="10515600" cy="4853831"/>
          </a:xfrm>
          <a:prstGeom prst="rect">
            <a:avLst/>
          </a:prstGeom>
        </p:spPr>
        <p:txBody>
          <a:bodyPr/>
          <a:lstStyle>
            <a:lvl1pPr marL="385711" indent="-385711">
              <a:buClr>
                <a:schemeClr val="tx1"/>
              </a:buClr>
              <a:buSzPct val="80000"/>
              <a:buFont typeface="Arial" panose="020B0604020202020204" pitchFamily="34" charset="0"/>
              <a:buChar char="•"/>
              <a:defRPr>
                <a:latin typeface="+mn-lt"/>
              </a:defRPr>
            </a:lvl1pPr>
            <a:lvl2pPr marL="857136" indent="-294046">
              <a:buClr>
                <a:schemeClr val="tx1"/>
              </a:buClr>
              <a:defRPr>
                <a:latin typeface="+mn-lt"/>
              </a:defRPr>
            </a:lvl2pPr>
            <a:lvl3pPr marL="1142848" indent="-199998">
              <a:buClr>
                <a:schemeClr val="tx1"/>
              </a:buClr>
              <a:defRPr>
                <a:latin typeface="+mn-lt"/>
              </a:defRPr>
            </a:lvl3pPr>
            <a:lvl4pPr>
              <a:buClr>
                <a:schemeClr val="tx1"/>
              </a:buClr>
              <a:defRPr>
                <a:latin typeface="+mn-lt"/>
              </a:defRPr>
            </a:lvl4pPr>
            <a:lvl5pPr>
              <a:buClr>
                <a:schemeClr val="tx1"/>
              </a:buClr>
              <a:defRPr>
                <a:latin typeface="+mn-lt"/>
              </a:defRPr>
            </a:lvl5pPr>
          </a:lstStyle>
          <a:p>
            <a:pPr lvl="0"/>
            <a:r>
              <a:rPr lang="en-US" dirty="0"/>
              <a:t>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8F97F932-D99A-4087-BFB1-EA42FAFC8D2C}" type="datetime1">
              <a:rPr lang="en-US" smtClean="0"/>
              <a:pPr/>
              <a:t>1/20/2020</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r>
              <a:rPr lang="en-US"/>
              <a:t>Copyright © 2014 Charles Thomas Betz. All rights reserved.</a:t>
            </a:r>
            <a:endParaRPr lang="en-US" dirty="0"/>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38237106-F2ED-405E-BC33-CC3CF426205F}" type="slidenum">
              <a:rPr lang="en-US" smtClean="0"/>
              <a:pPr/>
              <a:t>‹#›</a:t>
            </a:fld>
            <a:endParaRPr lang="en-US"/>
          </a:p>
        </p:txBody>
      </p:sp>
      <p:sp>
        <p:nvSpPr>
          <p:cNvPr id="10" name="Title 9"/>
          <p:cNvSpPr>
            <a:spLocks noGrp="1"/>
          </p:cNvSpPr>
          <p:nvPr>
            <p:ph type="title"/>
          </p:nvPr>
        </p:nvSpPr>
        <p:spPr>
          <a:xfrm>
            <a:off x="838200" y="365459"/>
            <a:ext cx="10515764" cy="62856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866589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Blank with footer">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5125"/>
          </a:xfrm>
          <a:prstGeom prst="rect">
            <a:avLst/>
          </a:prstGeom>
        </p:spPr>
        <p:txBody>
          <a:bodyPr/>
          <a:lstStyle/>
          <a:p>
            <a:fld id="{16C01193-8287-4834-A286-6B880643E934}" type="datetime4">
              <a:rPr lang="en-US" smtClean="0"/>
              <a:pPr/>
              <a:t>January 20, 2020</a:t>
            </a:fld>
            <a:endParaRPr lang="en-US"/>
          </a:p>
        </p:txBody>
      </p:sp>
      <p:sp>
        <p:nvSpPr>
          <p:cNvPr id="3" name="Footer Placeholder 2"/>
          <p:cNvSpPr>
            <a:spLocks noGrp="1"/>
          </p:cNvSpPr>
          <p:nvPr>
            <p:ph type="ftr" sz="quarter" idx="11"/>
          </p:nvPr>
        </p:nvSpPr>
        <p:spPr>
          <a:xfrm>
            <a:off x="4038600" y="6356351"/>
            <a:ext cx="4114800" cy="365125"/>
          </a:xfrm>
          <a:prstGeom prst="rect">
            <a:avLst/>
          </a:prstGeom>
        </p:spPr>
        <p:txBody>
          <a:bodyPr/>
          <a:lstStyle>
            <a:lvl1pPr>
              <a:defRPr sz="1200"/>
            </a:lvl1pPr>
          </a:lstStyle>
          <a:p>
            <a:r>
              <a:rPr lang="en-US"/>
              <a:t>Copyright © 2014 Charles Thomas Betz. All rights reserved.</a:t>
            </a:r>
            <a:endParaRPr lang="en-US" dirty="0"/>
          </a:p>
        </p:txBody>
      </p:sp>
      <p:sp>
        <p:nvSpPr>
          <p:cNvPr id="4" name="Slide Number Placeholder 3"/>
          <p:cNvSpPr>
            <a:spLocks noGrp="1"/>
          </p:cNvSpPr>
          <p:nvPr>
            <p:ph type="sldNum" sz="quarter" idx="12"/>
          </p:nvPr>
        </p:nvSpPr>
        <p:spPr>
          <a:xfrm>
            <a:off x="8610600" y="6356351"/>
            <a:ext cx="2743200" cy="365125"/>
          </a:xfrm>
          <a:prstGeom prst="rect">
            <a:avLst/>
          </a:prstGeom>
        </p:spPr>
        <p:txBody>
          <a:bodyPr/>
          <a:lstStyle/>
          <a:p>
            <a:fld id="{29262F99-0F86-4776-AE24-B5796DAF9362}" type="slidenum">
              <a:rPr lang="en-US" smtClean="0"/>
              <a:t>‹#›</a:t>
            </a:fld>
            <a:endParaRPr lang="en-US"/>
          </a:p>
        </p:txBody>
      </p:sp>
      <p:pic>
        <p:nvPicPr>
          <p:cNvPr id="6" name="Picture 5">
            <a:extLst>
              <a:ext uri="{FF2B5EF4-FFF2-40B4-BE49-F238E27FC236}">
                <a16:creationId xmlns:a16="http://schemas.microsoft.com/office/drawing/2014/main" id="{8F902F90-4143-3042-9279-73393DB14059}"/>
              </a:ext>
            </a:extLst>
          </p:cNvPr>
          <p:cNvPicPr>
            <a:picLocks noChangeAspect="1"/>
          </p:cNvPicPr>
          <p:nvPr userDrawn="1"/>
        </p:nvPicPr>
        <p:blipFill rotWithShape="1">
          <a:blip r:embed="rId2"/>
          <a:srcRect t="15493" r="6819" b="15141"/>
          <a:stretch/>
        </p:blipFill>
        <p:spPr>
          <a:xfrm>
            <a:off x="9982200" y="6232524"/>
            <a:ext cx="2082800" cy="625476"/>
          </a:xfrm>
          <a:prstGeom prst="rect">
            <a:avLst/>
          </a:prstGeom>
        </p:spPr>
      </p:pic>
    </p:spTree>
    <p:extLst>
      <p:ext uri="{BB962C8B-B14F-4D97-AF65-F5344CB8AC3E}">
        <p14:creationId xmlns:p14="http://schemas.microsoft.com/office/powerpoint/2010/main" val="3709488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737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lankAqua">
    <p:bg>
      <p:bgPr>
        <a:solidFill>
          <a:srgbClr val="255A6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349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Blank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423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27" indent="0" algn="ctr">
              <a:buNone/>
              <a:defRPr sz="2025"/>
            </a:lvl2pPr>
            <a:lvl3pPr marL="914453" indent="0" algn="ctr">
              <a:buNone/>
              <a:defRPr sz="1800"/>
            </a:lvl3pPr>
            <a:lvl4pPr marL="1371680" indent="0" algn="ctr">
              <a:buNone/>
              <a:defRPr sz="1575"/>
            </a:lvl4pPr>
            <a:lvl5pPr marL="1828907" indent="0" algn="ctr">
              <a:buNone/>
              <a:defRPr sz="1575"/>
            </a:lvl5pPr>
            <a:lvl6pPr marL="2286133" indent="0" algn="ctr">
              <a:buNone/>
              <a:defRPr sz="1575"/>
            </a:lvl6pPr>
            <a:lvl7pPr marL="2743360" indent="0" algn="ctr">
              <a:buNone/>
              <a:defRPr sz="1575"/>
            </a:lvl7pPr>
            <a:lvl8pPr marL="3200586" indent="0" algn="ctr">
              <a:buNone/>
              <a:defRPr sz="1575"/>
            </a:lvl8pPr>
            <a:lvl9pPr marL="3657813" indent="0" algn="ctr">
              <a:buNone/>
              <a:defRPr sz="1575"/>
            </a:lvl9pPr>
          </a:lstStyle>
          <a:p>
            <a:r>
              <a:rPr lang="en-US"/>
              <a:t>Click to edit Master subtitle style</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E5CE8825-AC18-4A6C-AD0F-517CF2B2E0A5}" type="datetimeFigureOut">
              <a:rPr lang="en-US" smtClean="0"/>
              <a:t>1/20/2020</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r>
              <a:rPr lang="en-US"/>
              <a:t>Copyright © 2014 Charles Thomas Betz. All rights reserved.</a:t>
            </a:r>
            <a:endParaRPr lang="en-US" dirty="0"/>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29262F99-0F86-4776-AE24-B5796DAF9362}" type="slidenum">
              <a:rPr lang="en-US" smtClean="0"/>
              <a:t>‹#›</a:t>
            </a:fld>
            <a:endParaRPr lang="en-US"/>
          </a:p>
        </p:txBody>
      </p:sp>
      <p:pic>
        <p:nvPicPr>
          <p:cNvPr id="8" name="Picture 7">
            <a:extLst>
              <a:ext uri="{FF2B5EF4-FFF2-40B4-BE49-F238E27FC236}">
                <a16:creationId xmlns:a16="http://schemas.microsoft.com/office/drawing/2014/main" id="{05F8585E-4D88-924B-9C25-72EDF21C76EF}"/>
              </a:ext>
            </a:extLst>
          </p:cNvPr>
          <p:cNvPicPr>
            <a:picLocks noChangeAspect="1"/>
          </p:cNvPicPr>
          <p:nvPr userDrawn="1"/>
        </p:nvPicPr>
        <p:blipFill rotWithShape="1">
          <a:blip r:embed="rId2"/>
          <a:srcRect t="15493" r="6819" b="15141"/>
          <a:stretch/>
        </p:blipFill>
        <p:spPr>
          <a:xfrm>
            <a:off x="9982200" y="6232524"/>
            <a:ext cx="2082800" cy="625476"/>
          </a:xfrm>
          <a:prstGeom prst="rect">
            <a:avLst/>
          </a:prstGeom>
        </p:spPr>
      </p:pic>
    </p:spTree>
    <p:extLst>
      <p:ext uri="{BB962C8B-B14F-4D97-AF65-F5344CB8AC3E}">
        <p14:creationId xmlns:p14="http://schemas.microsoft.com/office/powerpoint/2010/main" val="1463544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5999"/>
            </a:lvl1pPr>
          </a:lstStyle>
          <a:p>
            <a:r>
              <a:rPr lang="en-US"/>
              <a:t>Click to edit Master title style</a:t>
            </a:r>
          </a:p>
        </p:txBody>
      </p:sp>
      <p:sp>
        <p:nvSpPr>
          <p:cNvPr id="3" name="Text Placeholder 2"/>
          <p:cNvSpPr>
            <a:spLocks noGrp="1"/>
          </p:cNvSpPr>
          <p:nvPr>
            <p:ph type="body" idx="1"/>
          </p:nvPr>
        </p:nvSpPr>
        <p:spPr>
          <a:xfrm>
            <a:off x="831850" y="4589465"/>
            <a:ext cx="10515600" cy="1500187"/>
          </a:xfrm>
          <a:prstGeom prst="rect">
            <a:avLst/>
          </a:prstGeom>
        </p:spPr>
        <p:txBody>
          <a:bodyPr/>
          <a:lstStyle>
            <a:lvl1pPr marL="0" indent="0">
              <a:buNone/>
              <a:defRPr sz="2400">
                <a:solidFill>
                  <a:schemeClr val="tx1">
                    <a:tint val="75000"/>
                  </a:schemeClr>
                </a:solidFill>
              </a:defRPr>
            </a:lvl1pPr>
            <a:lvl2pPr marL="457227" indent="0">
              <a:buNone/>
              <a:defRPr sz="2025">
                <a:solidFill>
                  <a:schemeClr val="tx1">
                    <a:tint val="75000"/>
                  </a:schemeClr>
                </a:solidFill>
              </a:defRPr>
            </a:lvl2pPr>
            <a:lvl3pPr marL="914453" indent="0">
              <a:buNone/>
              <a:defRPr sz="1800">
                <a:solidFill>
                  <a:schemeClr val="tx1">
                    <a:tint val="75000"/>
                  </a:schemeClr>
                </a:solidFill>
              </a:defRPr>
            </a:lvl3pPr>
            <a:lvl4pPr marL="1371680" indent="0">
              <a:buNone/>
              <a:defRPr sz="1575">
                <a:solidFill>
                  <a:schemeClr val="tx1">
                    <a:tint val="75000"/>
                  </a:schemeClr>
                </a:solidFill>
              </a:defRPr>
            </a:lvl4pPr>
            <a:lvl5pPr marL="1828907" indent="0">
              <a:buNone/>
              <a:defRPr sz="1575">
                <a:solidFill>
                  <a:schemeClr val="tx1">
                    <a:tint val="75000"/>
                  </a:schemeClr>
                </a:solidFill>
              </a:defRPr>
            </a:lvl5pPr>
            <a:lvl6pPr marL="2286133" indent="0">
              <a:buNone/>
              <a:defRPr sz="1575">
                <a:solidFill>
                  <a:schemeClr val="tx1">
                    <a:tint val="75000"/>
                  </a:schemeClr>
                </a:solidFill>
              </a:defRPr>
            </a:lvl6pPr>
            <a:lvl7pPr marL="2743360" indent="0">
              <a:buNone/>
              <a:defRPr sz="1575">
                <a:solidFill>
                  <a:schemeClr val="tx1">
                    <a:tint val="75000"/>
                  </a:schemeClr>
                </a:solidFill>
              </a:defRPr>
            </a:lvl7pPr>
            <a:lvl8pPr marL="3200586" indent="0">
              <a:buNone/>
              <a:defRPr sz="1575">
                <a:solidFill>
                  <a:schemeClr val="tx1">
                    <a:tint val="75000"/>
                  </a:schemeClr>
                </a:solidFill>
              </a:defRPr>
            </a:lvl8pPr>
            <a:lvl9pPr marL="3657813" indent="0">
              <a:buNone/>
              <a:defRPr sz="1575">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E5CE8825-AC18-4A6C-AD0F-517CF2B2E0A5}" type="datetimeFigureOut">
              <a:rPr lang="en-US" smtClean="0"/>
              <a:t>1/20/2020</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29262F99-0F86-4776-AE24-B5796DAF9362}" type="slidenum">
              <a:rPr lang="en-US" smtClean="0"/>
              <a:t>‹#›</a:t>
            </a:fld>
            <a:endParaRPr lang="en-US"/>
          </a:p>
        </p:txBody>
      </p:sp>
      <p:pic>
        <p:nvPicPr>
          <p:cNvPr id="8" name="Picture 7">
            <a:extLst>
              <a:ext uri="{FF2B5EF4-FFF2-40B4-BE49-F238E27FC236}">
                <a16:creationId xmlns:a16="http://schemas.microsoft.com/office/drawing/2014/main" id="{CF37D060-AB3F-5A4C-8B30-8CE8CE50D835}"/>
              </a:ext>
            </a:extLst>
          </p:cNvPr>
          <p:cNvPicPr>
            <a:picLocks noChangeAspect="1"/>
          </p:cNvPicPr>
          <p:nvPr userDrawn="1"/>
        </p:nvPicPr>
        <p:blipFill rotWithShape="1">
          <a:blip r:embed="rId2"/>
          <a:srcRect t="15493" r="6819" b="15141"/>
          <a:stretch/>
        </p:blipFill>
        <p:spPr>
          <a:xfrm>
            <a:off x="9982200" y="6232524"/>
            <a:ext cx="2082800" cy="625476"/>
          </a:xfrm>
          <a:prstGeom prst="rect">
            <a:avLst/>
          </a:prstGeom>
        </p:spPr>
      </p:pic>
    </p:spTree>
    <p:extLst>
      <p:ext uri="{BB962C8B-B14F-4D97-AF65-F5344CB8AC3E}">
        <p14:creationId xmlns:p14="http://schemas.microsoft.com/office/powerpoint/2010/main" val="4161899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a:xfrm>
            <a:off x="544722" y="6476907"/>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431827" y="6476903"/>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2019</a:t>
            </a:r>
          </a:p>
        </p:txBody>
      </p:sp>
      <p:sp>
        <p:nvSpPr>
          <p:cNvPr id="10" name="Slide Number Placeholder 5"/>
          <p:cNvSpPr>
            <a:spLocks noGrp="1"/>
          </p:cNvSpPr>
          <p:nvPr>
            <p:ph type="sldNum" sz="quarter" idx="12"/>
          </p:nvPr>
        </p:nvSpPr>
        <p:spPr>
          <a:xfrm>
            <a:off x="10063981" y="6125239"/>
            <a:ext cx="2844800" cy="365125"/>
          </a:xfrm>
          <a:prstGeom prst="rect">
            <a:avLst/>
          </a:prstGeom>
        </p:spPr>
        <p:txBody>
          <a:bodyPr/>
          <a:lstStyle>
            <a:lvl1pPr algn="ctr">
              <a:defRPr>
                <a:solidFill>
                  <a:schemeClr val="bg2">
                    <a:lumMod val="75000"/>
                  </a:schemeClr>
                </a:solidFill>
              </a:defRPr>
            </a:lvl1pPr>
          </a:lstStyle>
          <a:p>
            <a:fld id="{4BBDA901-AC44-DA44-B86F-73C28EB4CF87}" type="slidenum">
              <a:rPr lang="en-GB" smtClean="0"/>
              <a:pPr/>
              <a:t>‹#›</a:t>
            </a:fld>
            <a:endParaRPr lang="en-GB" dirty="0"/>
          </a:p>
        </p:txBody>
      </p:sp>
      <p:sp>
        <p:nvSpPr>
          <p:cNvPr id="4" name="TextBox 3">
            <a:extLst>
              <a:ext uri="{FF2B5EF4-FFF2-40B4-BE49-F238E27FC236}">
                <a16:creationId xmlns:a16="http://schemas.microsoft.com/office/drawing/2014/main" id="{225265C8-5F9D-B94C-8B0D-9676E745AC73}"/>
              </a:ext>
            </a:extLst>
          </p:cNvPr>
          <p:cNvSpPr txBox="1"/>
          <p:nvPr userDrawn="1"/>
        </p:nvSpPr>
        <p:spPr>
          <a:xfrm>
            <a:off x="5715000" y="2590800"/>
            <a:ext cx="5638800" cy="461665"/>
          </a:xfrm>
          <a:prstGeom prst="rect">
            <a:avLst/>
          </a:prstGeom>
          <a:noFill/>
        </p:spPr>
        <p:txBody>
          <a:bodyPr wrap="square" rtlCol="0">
            <a:spAutoFit/>
          </a:bodyPr>
          <a:lstStyle/>
          <a:p>
            <a:r>
              <a:rPr lang="en-US" dirty="0"/>
              <a:t>change layout</a:t>
            </a:r>
          </a:p>
        </p:txBody>
      </p:sp>
    </p:spTree>
    <p:extLst>
      <p:ext uri="{BB962C8B-B14F-4D97-AF65-F5344CB8AC3E}">
        <p14:creationId xmlns:p14="http://schemas.microsoft.com/office/powerpoint/2010/main" val="1415400815"/>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38E87A-0500-7143-B757-FA711F661242}"/>
              </a:ext>
            </a:extLst>
          </p:cNvPr>
          <p:cNvPicPr>
            <a:picLocks noChangeAspect="1"/>
          </p:cNvPicPr>
          <p:nvPr userDrawn="1"/>
        </p:nvPicPr>
        <p:blipFill rotWithShape="1">
          <a:blip r:embed="rId11"/>
          <a:srcRect t="15493" r="6819" b="15141"/>
          <a:stretch/>
        </p:blipFill>
        <p:spPr>
          <a:xfrm>
            <a:off x="9982200" y="6232524"/>
            <a:ext cx="2082800" cy="625476"/>
          </a:xfrm>
          <a:prstGeom prst="rect">
            <a:avLst/>
          </a:prstGeom>
        </p:spPr>
      </p:pic>
      <p:sp>
        <p:nvSpPr>
          <p:cNvPr id="8" name="Title 1"/>
          <p:cNvSpPr txBox="1">
            <a:spLocks/>
          </p:cNvSpPr>
          <p:nvPr/>
        </p:nvSpPr>
        <p:spPr>
          <a:xfrm>
            <a:off x="1324158" y="331243"/>
            <a:ext cx="10063396" cy="829899"/>
          </a:xfrm>
          <a:prstGeom prst="rect">
            <a:avLst/>
          </a:prstGeom>
        </p:spPr>
        <p:txBody>
          <a:bodyPr/>
          <a:lstStyle>
            <a:lvl1pPr algn="l" defTabSz="1219433" rtl="0" eaLnBrk="1" latinLnBrk="0" hangingPunct="1">
              <a:lnSpc>
                <a:spcPct val="90000"/>
              </a:lnSpc>
              <a:spcBef>
                <a:spcPct val="0"/>
              </a:spcBef>
              <a:buNone/>
              <a:defRPr sz="5900" b="1" kern="1200">
                <a:solidFill>
                  <a:srgbClr val="255A63"/>
                </a:solidFill>
                <a:latin typeface="Cambria" panose="02040503050406030204" pitchFamily="18" charset="0"/>
                <a:ea typeface="+mj-ea"/>
                <a:cs typeface="+mj-cs"/>
              </a:defRPr>
            </a:lvl1pPr>
          </a:lstStyle>
          <a:p>
            <a:endParaRPr lang="en-US" sz="4424" dirty="0"/>
          </a:p>
        </p:txBody>
      </p:sp>
      <p:sp>
        <p:nvSpPr>
          <p:cNvPr id="10" name="Date Placeholder 3"/>
          <p:cNvSpPr>
            <a:spLocks noGrp="1"/>
          </p:cNvSpPr>
          <p:nvPr>
            <p:ph type="dt" sz="half" idx="2"/>
          </p:nvPr>
        </p:nvSpPr>
        <p:spPr>
          <a:xfrm>
            <a:off x="838200" y="6356351"/>
            <a:ext cx="2743200" cy="365125"/>
          </a:xfrm>
          <a:prstGeom prst="rect">
            <a:avLst/>
          </a:prstGeom>
        </p:spPr>
        <p:txBody>
          <a:bodyPr/>
          <a:lstStyle>
            <a:lvl1pPr>
              <a:defRPr lang="en-US" sz="1200" smtClean="0"/>
            </a:lvl1pPr>
          </a:lstStyle>
          <a:p>
            <a:fld id="{16C01193-8287-4834-A286-6B880643E934}" type="datetime4">
              <a:rPr lang="en-US" smtClean="0"/>
              <a:pPr/>
              <a:t>January 20, 2020</a:t>
            </a:fld>
            <a:endParaRPr lang="en-US" dirty="0"/>
          </a:p>
        </p:txBody>
      </p:sp>
      <p:sp>
        <p:nvSpPr>
          <p:cNvPr id="11" name="Footer Placeholder 4"/>
          <p:cNvSpPr>
            <a:spLocks noGrp="1"/>
          </p:cNvSpPr>
          <p:nvPr>
            <p:ph type="ftr" sz="quarter" idx="3"/>
          </p:nvPr>
        </p:nvSpPr>
        <p:spPr>
          <a:xfrm>
            <a:off x="3733800" y="6356351"/>
            <a:ext cx="4419600" cy="365125"/>
          </a:xfrm>
          <a:prstGeom prst="rect">
            <a:avLst/>
          </a:prstGeom>
        </p:spPr>
        <p:txBody>
          <a:bodyPr/>
          <a:lstStyle>
            <a:lvl1pPr>
              <a:defRPr sz="1200"/>
            </a:lvl1pPr>
          </a:lstStyle>
          <a:p>
            <a:r>
              <a:rPr lang="en-US" dirty="0"/>
              <a:t>Copyright © 2020 Charles Thomas Betz. All rights reserved.</a:t>
            </a:r>
          </a:p>
        </p:txBody>
      </p:sp>
      <p:sp>
        <p:nvSpPr>
          <p:cNvPr id="12" name="Slide Number Placeholder 5"/>
          <p:cNvSpPr>
            <a:spLocks noGrp="1"/>
          </p:cNvSpPr>
          <p:nvPr>
            <p:ph type="sldNum" sz="quarter" idx="4"/>
          </p:nvPr>
        </p:nvSpPr>
        <p:spPr>
          <a:xfrm>
            <a:off x="8610600" y="6356351"/>
            <a:ext cx="2743200" cy="365125"/>
          </a:xfrm>
          <a:prstGeom prst="rect">
            <a:avLst/>
          </a:prstGeom>
        </p:spPr>
        <p:txBody>
          <a:bodyPr/>
          <a:lstStyle/>
          <a:p>
            <a:fld id="{29262F99-0F86-4776-AE24-B5796DAF9362}" type="slidenum">
              <a:rPr lang="en-US" smtClean="0"/>
              <a:t>‹#›</a:t>
            </a:fld>
            <a:endParaRPr lang="en-US"/>
          </a:p>
        </p:txBody>
      </p:sp>
    </p:spTree>
    <p:extLst>
      <p:ext uri="{BB962C8B-B14F-4D97-AF65-F5344CB8AC3E}">
        <p14:creationId xmlns:p14="http://schemas.microsoft.com/office/powerpoint/2010/main" val="1274360026"/>
      </p:ext>
    </p:extLst>
  </p:cSld>
  <p:clrMap bg1="lt1" tx1="dk1" bg2="lt2" tx2="dk2" accent1="accent1" accent2="accent2" accent3="accent3" accent4="accent4" accent5="accent5" accent6="accent6" hlink="hlink" folHlink="folHlink"/>
  <p:sldLayoutIdLst>
    <p:sldLayoutId id="2147483746" r:id="rId1"/>
    <p:sldLayoutId id="2147483745" r:id="rId2"/>
    <p:sldLayoutId id="2147483748" r:id="rId3"/>
    <p:sldLayoutId id="2147483749" r:id="rId4"/>
    <p:sldLayoutId id="2147483750" r:id="rId5"/>
    <p:sldLayoutId id="2147483751" r:id="rId6"/>
    <p:sldLayoutId id="2147483753" r:id="rId7"/>
    <p:sldLayoutId id="2147483754" r:id="rId8"/>
    <p:sldLayoutId id="2147483757" r:id="rId9"/>
  </p:sldLayoutIdLst>
  <p:txStyles>
    <p:titleStyle>
      <a:lvl1pPr algn="l" defTabSz="914453" rtl="0" eaLnBrk="1" latinLnBrk="0" hangingPunct="1">
        <a:lnSpc>
          <a:spcPct val="90000"/>
        </a:lnSpc>
        <a:spcBef>
          <a:spcPct val="0"/>
        </a:spcBef>
        <a:buNone/>
        <a:defRPr sz="4424" b="1" kern="1200">
          <a:solidFill>
            <a:srgbClr val="255A63"/>
          </a:solidFill>
          <a:latin typeface="Cambria" panose="02040503050406030204" pitchFamily="18" charset="0"/>
          <a:ea typeface="+mj-ea"/>
          <a:cs typeface="+mj-cs"/>
        </a:defRPr>
      </a:lvl1pPr>
    </p:titleStyle>
    <p:bodyStyle>
      <a:lvl1pPr marL="228613" indent="-228613" algn="l" defTabSz="914453" rtl="0" eaLnBrk="1" latinLnBrk="0" hangingPunct="1">
        <a:lnSpc>
          <a:spcPct val="90000"/>
        </a:lnSpc>
        <a:spcBef>
          <a:spcPts val="1000"/>
        </a:spcBef>
        <a:buClr>
          <a:srgbClr val="F9EFE1"/>
        </a:buClr>
        <a:buFontTx/>
        <a:buBlip>
          <a:blip r:embed="rId12"/>
        </a:buBlip>
        <a:defRPr sz="2775"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40" indent="-228613" algn="l" defTabSz="914453"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67" indent="-228613" algn="l" defTabSz="914453" rtl="0" eaLnBrk="1" latinLnBrk="0" hangingPunct="1">
        <a:lnSpc>
          <a:spcPct val="90000"/>
        </a:lnSpc>
        <a:spcBef>
          <a:spcPts val="500"/>
        </a:spcBef>
        <a:buFont typeface="Arial" panose="020B0604020202020204" pitchFamily="34" charset="0"/>
        <a:buChar char="•"/>
        <a:defRPr sz="2025"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93" indent="-228613" algn="l" defTabSz="914453"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520" indent="-228613" algn="l" defTabSz="914453"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747" indent="-228613" algn="l" defTabSz="9144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73" indent="-228613" algn="l" defTabSz="9144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00" indent="-228613" algn="l" defTabSz="9144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427" indent="-228613" algn="l" defTabSz="9144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53" rtl="0" eaLnBrk="1" latinLnBrk="0" hangingPunct="1">
        <a:defRPr sz="1800" kern="1200">
          <a:solidFill>
            <a:schemeClr val="tx1"/>
          </a:solidFill>
          <a:latin typeface="+mn-lt"/>
          <a:ea typeface="+mn-ea"/>
          <a:cs typeface="+mn-cs"/>
        </a:defRPr>
      </a:lvl1pPr>
      <a:lvl2pPr marL="457227" algn="l" defTabSz="914453" rtl="0" eaLnBrk="1" latinLnBrk="0" hangingPunct="1">
        <a:defRPr sz="1800" kern="1200">
          <a:solidFill>
            <a:schemeClr val="tx1"/>
          </a:solidFill>
          <a:latin typeface="+mn-lt"/>
          <a:ea typeface="+mn-ea"/>
          <a:cs typeface="+mn-cs"/>
        </a:defRPr>
      </a:lvl2pPr>
      <a:lvl3pPr marL="914453" algn="l" defTabSz="914453" rtl="0" eaLnBrk="1" latinLnBrk="0" hangingPunct="1">
        <a:defRPr sz="1800" kern="1200">
          <a:solidFill>
            <a:schemeClr val="tx1"/>
          </a:solidFill>
          <a:latin typeface="+mn-lt"/>
          <a:ea typeface="+mn-ea"/>
          <a:cs typeface="+mn-cs"/>
        </a:defRPr>
      </a:lvl3pPr>
      <a:lvl4pPr marL="1371680" algn="l" defTabSz="914453" rtl="0" eaLnBrk="1" latinLnBrk="0" hangingPunct="1">
        <a:defRPr sz="1800" kern="1200">
          <a:solidFill>
            <a:schemeClr val="tx1"/>
          </a:solidFill>
          <a:latin typeface="+mn-lt"/>
          <a:ea typeface="+mn-ea"/>
          <a:cs typeface="+mn-cs"/>
        </a:defRPr>
      </a:lvl4pPr>
      <a:lvl5pPr marL="1828907" algn="l" defTabSz="914453" rtl="0" eaLnBrk="1" latinLnBrk="0" hangingPunct="1">
        <a:defRPr sz="1800" kern="1200">
          <a:solidFill>
            <a:schemeClr val="tx1"/>
          </a:solidFill>
          <a:latin typeface="+mn-lt"/>
          <a:ea typeface="+mn-ea"/>
          <a:cs typeface="+mn-cs"/>
        </a:defRPr>
      </a:lvl5pPr>
      <a:lvl6pPr marL="2286133" algn="l" defTabSz="914453" rtl="0" eaLnBrk="1" latinLnBrk="0" hangingPunct="1">
        <a:defRPr sz="1800" kern="1200">
          <a:solidFill>
            <a:schemeClr val="tx1"/>
          </a:solidFill>
          <a:latin typeface="+mn-lt"/>
          <a:ea typeface="+mn-ea"/>
          <a:cs typeface="+mn-cs"/>
        </a:defRPr>
      </a:lvl6pPr>
      <a:lvl7pPr marL="2743360" algn="l" defTabSz="914453" rtl="0" eaLnBrk="1" latinLnBrk="0" hangingPunct="1">
        <a:defRPr sz="1800" kern="1200">
          <a:solidFill>
            <a:schemeClr val="tx1"/>
          </a:solidFill>
          <a:latin typeface="+mn-lt"/>
          <a:ea typeface="+mn-ea"/>
          <a:cs typeface="+mn-cs"/>
        </a:defRPr>
      </a:lvl7pPr>
      <a:lvl8pPr marL="3200586" algn="l" defTabSz="914453" rtl="0" eaLnBrk="1" latinLnBrk="0" hangingPunct="1">
        <a:defRPr sz="1800" kern="1200">
          <a:solidFill>
            <a:schemeClr val="tx1"/>
          </a:solidFill>
          <a:latin typeface="+mn-lt"/>
          <a:ea typeface="+mn-ea"/>
          <a:cs typeface="+mn-cs"/>
        </a:defRPr>
      </a:lvl8pPr>
      <a:lvl9pPr marL="3657813" algn="l" defTabSz="91445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hyperlink" Target="mailto:char@dm-academy.com" TargetMode="External"/><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12"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gif"/><Relationship Id="rId11" Type="http://schemas.openxmlformats.org/officeDocument/2006/relationships/image" Target="../media/image26.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jpeg"/></Relationships>
</file>

<file path=ppt/slides/_rels/slide22.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8.jpeg"/><Relationship Id="rId7"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gif"/><Relationship Id="rId11" Type="http://schemas.openxmlformats.org/officeDocument/2006/relationships/image" Target="../media/image35.jpeg"/><Relationship Id="rId5" Type="http://schemas.openxmlformats.org/officeDocument/2006/relationships/image" Target="../media/image30.jpeg"/><Relationship Id="rId10" Type="http://schemas.openxmlformats.org/officeDocument/2006/relationships/image" Target="../media/image34.jpeg"/><Relationship Id="rId4" Type="http://schemas.openxmlformats.org/officeDocument/2006/relationships/image" Target="../media/image29.jpeg"/><Relationship Id="rId9" Type="http://schemas.openxmlformats.org/officeDocument/2006/relationships/image" Target="../media/image33.jpeg"/></Relationships>
</file>

<file path=ppt/slides/_rels/slide23.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image" Target="../media/image46.wmf"/><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w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jpeg"/><Relationship Id="rId11" Type="http://schemas.openxmlformats.org/officeDocument/2006/relationships/image" Target="../media/image44.wmf"/><Relationship Id="rId5" Type="http://schemas.openxmlformats.org/officeDocument/2006/relationships/image" Target="../media/image38.png"/><Relationship Id="rId10" Type="http://schemas.openxmlformats.org/officeDocument/2006/relationships/image" Target="../media/image43.wmf"/><Relationship Id="rId4" Type="http://schemas.openxmlformats.org/officeDocument/2006/relationships/image" Target="../media/image37.png"/><Relationship Id="rId9" Type="http://schemas.openxmlformats.org/officeDocument/2006/relationships/image" Target="../media/image42.wmf"/></Relationships>
</file>

<file path=ppt/slides/_rels/slide24.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32.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57.jpg"/><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9.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5" Type="http://schemas.openxmlformats.org/officeDocument/2006/relationships/image" Target="../media/image64.wmf"/><Relationship Id="rId4" Type="http://schemas.openxmlformats.org/officeDocument/2006/relationships/image" Target="../media/image63.jpg"/></Relationships>
</file>

<file path=ppt/slides/_rels/slide3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stthomas.instructure.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SEIS 664 Session 00</a:t>
            </a:r>
            <a:br>
              <a:rPr lang="en-US" dirty="0"/>
            </a:br>
            <a:r>
              <a:rPr lang="en-US" dirty="0"/>
              <a:t>Course Overview</a:t>
            </a:r>
            <a:br>
              <a:rPr lang="en-US" dirty="0"/>
            </a:br>
            <a:endParaRPr lang="en-US" sz="3600" dirty="0"/>
          </a:p>
        </p:txBody>
      </p:sp>
      <p:sp>
        <p:nvSpPr>
          <p:cNvPr id="3" name="Subtitle 2"/>
          <p:cNvSpPr>
            <a:spLocks noGrp="1"/>
          </p:cNvSpPr>
          <p:nvPr>
            <p:ph type="subTitle" idx="1"/>
          </p:nvPr>
        </p:nvSpPr>
        <p:spPr/>
        <p:txBody>
          <a:bodyPr/>
          <a:lstStyle/>
          <a:p>
            <a:r>
              <a:rPr lang="en-US" dirty="0"/>
              <a:t>Charles T. Betz</a:t>
            </a:r>
          </a:p>
        </p:txBody>
      </p:sp>
    </p:spTree>
    <p:extLst>
      <p:ext uri="{BB962C8B-B14F-4D97-AF65-F5344CB8AC3E}">
        <p14:creationId xmlns:p14="http://schemas.microsoft.com/office/powerpoint/2010/main" val="4118514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 quiz is a major component of your grade. </a:t>
            </a:r>
          </a:p>
          <a:p>
            <a:r>
              <a:rPr lang="en-US" dirty="0"/>
              <a:t>It is intended to assess your understanding of the course and keep you on track.</a:t>
            </a:r>
          </a:p>
          <a:p>
            <a:r>
              <a:rPr lang="en-US" dirty="0"/>
              <a:t>It will include questions from the readings, videos, and labs. </a:t>
            </a:r>
          </a:p>
          <a:p>
            <a:r>
              <a:rPr lang="en-US" dirty="0"/>
              <a:t>It is always open book, but you need to do it un-assisted</a:t>
            </a:r>
          </a:p>
          <a:p>
            <a:pPr lvl="1"/>
            <a:r>
              <a:rPr lang="en-US" dirty="0"/>
              <a:t>I can’t police this week to week. </a:t>
            </a:r>
          </a:p>
          <a:p>
            <a:pPr lvl="1"/>
            <a:r>
              <a:rPr lang="en-US" dirty="0"/>
              <a:t>BUT the final will be held in class and will consist of similar but not identical questions. So if you rely on others to help you, you will fail the final. </a:t>
            </a:r>
          </a:p>
        </p:txBody>
      </p:sp>
      <p:sp>
        <p:nvSpPr>
          <p:cNvPr id="3" name="Title 2"/>
          <p:cNvSpPr>
            <a:spLocks noGrp="1"/>
          </p:cNvSpPr>
          <p:nvPr>
            <p:ph type="title"/>
          </p:nvPr>
        </p:nvSpPr>
        <p:spPr/>
        <p:txBody>
          <a:bodyPr/>
          <a:lstStyle/>
          <a:p>
            <a:r>
              <a:rPr lang="en-US" dirty="0"/>
              <a:t>The quiz</a:t>
            </a:r>
          </a:p>
        </p:txBody>
      </p:sp>
    </p:spTree>
    <p:extLst>
      <p:ext uri="{BB962C8B-B14F-4D97-AF65-F5344CB8AC3E}">
        <p14:creationId xmlns:p14="http://schemas.microsoft.com/office/powerpoint/2010/main" val="2420389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We rarely write papers in IT, unless you become a senior consultant, analyst, or architect</a:t>
            </a:r>
          </a:p>
          <a:p>
            <a:r>
              <a:rPr lang="en-US" dirty="0"/>
              <a:t>We usually don’t need to memorize lots of information</a:t>
            </a:r>
          </a:p>
          <a:p>
            <a:r>
              <a:rPr lang="en-US" dirty="0"/>
              <a:t>We do need a solid understanding of how to find information UNDER PRESSURE, sometimes when no one else is around.</a:t>
            </a:r>
          </a:p>
          <a:p>
            <a:r>
              <a:rPr lang="en-US" dirty="0"/>
              <a:t>Hence the quizzes and final are individual tests, open book and tightly timed. With a proctored on-site final.</a:t>
            </a:r>
          </a:p>
          <a:p>
            <a:r>
              <a:rPr lang="en-US" dirty="0"/>
              <a:t>If you try to do them without studying, you WILL FAIL. </a:t>
            </a:r>
          </a:p>
          <a:p>
            <a:r>
              <a:rPr lang="en-US" dirty="0"/>
              <a:t>Asking anyone else for help is cheating. And you won’t pass the final, because it’s delivered only in classroom.</a:t>
            </a:r>
          </a:p>
          <a:p>
            <a:endParaRPr lang="en-US" dirty="0"/>
          </a:p>
        </p:txBody>
      </p:sp>
      <p:sp>
        <p:nvSpPr>
          <p:cNvPr id="2" name="Title 1"/>
          <p:cNvSpPr>
            <a:spLocks noGrp="1"/>
          </p:cNvSpPr>
          <p:nvPr>
            <p:ph type="title"/>
          </p:nvPr>
        </p:nvSpPr>
        <p:spPr/>
        <p:txBody>
          <a:bodyPr>
            <a:normAutofit fontScale="90000"/>
          </a:bodyPr>
          <a:lstStyle/>
          <a:p>
            <a:r>
              <a:rPr lang="en-US" dirty="0"/>
              <a:t>My philosophy re: papers &amp; tests</a:t>
            </a:r>
          </a:p>
        </p:txBody>
      </p:sp>
    </p:spTree>
    <p:extLst>
      <p:ext uri="{BB962C8B-B14F-4D97-AF65-F5344CB8AC3E}">
        <p14:creationId xmlns:p14="http://schemas.microsoft.com/office/powerpoint/2010/main" val="3190450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This class is intended to prepare you for industry in terms of modern Agile IT culture and collaboration</a:t>
            </a:r>
          </a:p>
          <a:p>
            <a:pPr lvl="1"/>
            <a:r>
              <a:rPr lang="en-US" dirty="0"/>
              <a:t>We will chat, swarm, and support each other.</a:t>
            </a:r>
          </a:p>
          <a:p>
            <a:pPr lvl="1"/>
            <a:r>
              <a:rPr lang="en-US" dirty="0"/>
              <a:t>Just like real life, you will be graded on this. </a:t>
            </a:r>
          </a:p>
          <a:p>
            <a:pPr lvl="1"/>
            <a:r>
              <a:rPr lang="en-US" dirty="0"/>
              <a:t>No papers. </a:t>
            </a:r>
          </a:p>
          <a:p>
            <a:r>
              <a:rPr lang="en-US" dirty="0"/>
              <a:t>In general, real and valuable contributions to </a:t>
            </a:r>
          </a:p>
          <a:p>
            <a:pPr lvl="1"/>
            <a:r>
              <a:rPr lang="en-US" dirty="0"/>
              <a:t>Labs and the </a:t>
            </a:r>
            <a:r>
              <a:rPr lang="en-US" dirty="0" err="1"/>
              <a:t>Calavera</a:t>
            </a:r>
            <a:r>
              <a:rPr lang="en-US" dirty="0"/>
              <a:t> project, </a:t>
            </a:r>
          </a:p>
          <a:p>
            <a:pPr lvl="1"/>
            <a:r>
              <a:rPr lang="en-US" dirty="0"/>
              <a:t>the Architecture of IT Management, and/or </a:t>
            </a:r>
          </a:p>
          <a:p>
            <a:pPr lvl="1"/>
            <a:r>
              <a:rPr lang="en-US" dirty="0"/>
              <a:t>in-class collaboration in terms of supporting your classmates, </a:t>
            </a:r>
            <a:r>
              <a:rPr lang="en-US" b="1" dirty="0"/>
              <a:t>can result in significant credit. </a:t>
            </a:r>
          </a:p>
          <a:p>
            <a:r>
              <a:rPr lang="en-US" b="1" dirty="0"/>
              <a:t>I get to decide what is “real and valuable.” </a:t>
            </a:r>
          </a:p>
        </p:txBody>
      </p:sp>
      <p:sp>
        <p:nvSpPr>
          <p:cNvPr id="3" name="Title 2"/>
          <p:cNvSpPr>
            <a:spLocks noGrp="1"/>
          </p:cNvSpPr>
          <p:nvPr>
            <p:ph type="title"/>
          </p:nvPr>
        </p:nvSpPr>
        <p:spPr/>
        <p:txBody>
          <a:bodyPr/>
          <a:lstStyle/>
          <a:p>
            <a:r>
              <a:rPr lang="en-US" dirty="0"/>
              <a:t>Grading intent</a:t>
            </a:r>
          </a:p>
        </p:txBody>
      </p:sp>
    </p:spTree>
    <p:extLst>
      <p:ext uri="{BB962C8B-B14F-4D97-AF65-F5344CB8AC3E}">
        <p14:creationId xmlns:p14="http://schemas.microsoft.com/office/powerpoint/2010/main" val="616189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They are always WIP.</a:t>
            </a:r>
          </a:p>
          <a:p>
            <a:r>
              <a:rPr lang="en-US" dirty="0"/>
              <a:t>Some stuff won’t work</a:t>
            </a:r>
          </a:p>
          <a:p>
            <a:r>
              <a:rPr lang="en-US" dirty="0"/>
              <a:t>I’ll be embarrassed on a regular basis</a:t>
            </a:r>
          </a:p>
          <a:p>
            <a:r>
              <a:rPr lang="en-US" dirty="0"/>
              <a:t>We need to swarm &amp; collaborate, make it happen</a:t>
            </a:r>
          </a:p>
          <a:p>
            <a:r>
              <a:rPr lang="en-US" dirty="0"/>
              <a:t>There is no way I can know more than the union of all the experience you bring and all the learnings you can generate.</a:t>
            </a:r>
          </a:p>
          <a:p>
            <a:r>
              <a:rPr lang="en-US" dirty="0"/>
              <a:t>This is how it is in the real world too. </a:t>
            </a:r>
          </a:p>
        </p:txBody>
      </p:sp>
      <p:sp>
        <p:nvSpPr>
          <p:cNvPr id="3" name="Title 2"/>
          <p:cNvSpPr>
            <a:spLocks noGrp="1"/>
          </p:cNvSpPr>
          <p:nvPr>
            <p:ph type="title"/>
          </p:nvPr>
        </p:nvSpPr>
        <p:spPr/>
        <p:txBody>
          <a:bodyPr/>
          <a:lstStyle/>
          <a:p>
            <a:r>
              <a:rPr lang="en-US" dirty="0"/>
              <a:t>A word on the labs</a:t>
            </a:r>
          </a:p>
        </p:txBody>
      </p:sp>
    </p:spTree>
    <p:extLst>
      <p:ext uri="{BB962C8B-B14F-4D97-AF65-F5344CB8AC3E}">
        <p14:creationId xmlns:p14="http://schemas.microsoft.com/office/powerpoint/2010/main" val="2693133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overview</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00392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6397" y="157716"/>
            <a:ext cx="5847203" cy="6551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8021196" y="852377"/>
            <a:ext cx="121920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192396" y="2209800"/>
            <a:ext cx="1447800"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868796" y="3413937"/>
            <a:ext cx="144780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106097" y="3124201"/>
            <a:ext cx="1447800" cy="4802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106097" y="5029201"/>
            <a:ext cx="1447800" cy="30480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075971" y="5372989"/>
            <a:ext cx="1447800" cy="30480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075971" y="4724400"/>
            <a:ext cx="1447800" cy="30480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363596" y="661877"/>
            <a:ext cx="1371600" cy="48112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219200" y="762000"/>
            <a:ext cx="2291461" cy="2677656"/>
          </a:xfrm>
          <a:prstGeom prst="rect">
            <a:avLst/>
          </a:prstGeom>
          <a:noFill/>
        </p:spPr>
        <p:txBody>
          <a:bodyPr wrap="none" rtlCol="0">
            <a:spAutoFit/>
          </a:bodyPr>
          <a:lstStyle/>
          <a:p>
            <a:r>
              <a:rPr lang="en-US" b="1" dirty="0"/>
              <a:t>Disciplines in </a:t>
            </a:r>
            <a:br>
              <a:rPr lang="en-US" b="1" dirty="0"/>
            </a:br>
            <a:r>
              <a:rPr lang="en-US" b="1" dirty="0"/>
              <a:t>technology </a:t>
            </a:r>
            <a:br>
              <a:rPr lang="en-US" b="1" dirty="0"/>
            </a:br>
            <a:r>
              <a:rPr lang="en-US" b="1" dirty="0"/>
              <a:t>management</a:t>
            </a:r>
          </a:p>
          <a:p>
            <a:endParaRPr lang="en-US" b="1" dirty="0"/>
          </a:p>
          <a:p>
            <a:r>
              <a:rPr lang="en-US" b="1" dirty="0"/>
              <a:t>(combination of </a:t>
            </a:r>
            <a:br>
              <a:rPr lang="en-US" b="1" dirty="0"/>
            </a:br>
            <a:r>
              <a:rPr lang="en-US" b="1" dirty="0"/>
              <a:t>ITIL, COBIT &amp;</a:t>
            </a:r>
            <a:br>
              <a:rPr lang="en-US" b="1" dirty="0"/>
            </a:br>
            <a:r>
              <a:rPr lang="en-US" b="1" dirty="0"/>
              <a:t>other sources)</a:t>
            </a:r>
          </a:p>
        </p:txBody>
      </p:sp>
      <p:sp>
        <p:nvSpPr>
          <p:cNvPr id="16" name="Oval 15"/>
          <p:cNvSpPr/>
          <p:nvPr/>
        </p:nvSpPr>
        <p:spPr>
          <a:xfrm>
            <a:off x="1438939" y="3831266"/>
            <a:ext cx="1828800" cy="89313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GPS course</a:t>
            </a:r>
          </a:p>
        </p:txBody>
      </p:sp>
    </p:spTree>
    <p:extLst>
      <p:ext uri="{BB962C8B-B14F-4D97-AF65-F5344CB8AC3E}">
        <p14:creationId xmlns:p14="http://schemas.microsoft.com/office/powerpoint/2010/main" val="23784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2"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8093021" cy="6858000"/>
          </a:xfrm>
          <a:prstGeom prst="rect">
            <a:avLst/>
          </a:prstGeom>
        </p:spPr>
      </p:pic>
      <p:sp>
        <p:nvSpPr>
          <p:cNvPr id="3" name="Title 4"/>
          <p:cNvSpPr txBox="1">
            <a:spLocks/>
          </p:cNvSpPr>
          <p:nvPr/>
        </p:nvSpPr>
        <p:spPr>
          <a:xfrm>
            <a:off x="9144000" y="2585161"/>
            <a:ext cx="2809164" cy="1351128"/>
          </a:xfrm>
          <a:prstGeom prst="rect">
            <a:avLst/>
          </a:prstGeom>
        </p:spPr>
        <p:txBody>
          <a:bodyPr/>
          <a:lstStyle>
            <a:lvl1pPr algn="l" defTabSz="914453" rtl="0" eaLnBrk="1" latinLnBrk="0" hangingPunct="1">
              <a:lnSpc>
                <a:spcPct val="90000"/>
              </a:lnSpc>
              <a:spcBef>
                <a:spcPct val="0"/>
              </a:spcBef>
              <a:buNone/>
              <a:defRPr sz="4424" b="1" kern="1200">
                <a:solidFill>
                  <a:srgbClr val="255A63"/>
                </a:solidFill>
                <a:latin typeface="Cambria" panose="02040503050406030204" pitchFamily="18" charset="0"/>
                <a:ea typeface="+mj-ea"/>
                <a:cs typeface="+mj-cs"/>
              </a:defRPr>
            </a:lvl1pPr>
          </a:lstStyle>
          <a:p>
            <a:r>
              <a:rPr lang="en-US" sz="3600" dirty="0">
                <a:solidFill>
                  <a:schemeClr val="bg1"/>
                </a:solidFill>
              </a:rPr>
              <a:t>The challenges of scale</a:t>
            </a:r>
          </a:p>
        </p:txBody>
      </p:sp>
    </p:spTree>
    <p:extLst>
      <p:ext uri="{BB962C8B-B14F-4D97-AF65-F5344CB8AC3E}">
        <p14:creationId xmlns:p14="http://schemas.microsoft.com/office/powerpoint/2010/main" val="518004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521450"/>
            <a:ext cx="2743200" cy="349250"/>
          </a:xfrm>
        </p:spPr>
        <p:txBody>
          <a:bodyPr vert="horz" lIns="121920" tIns="60960" rIns="121920" bIns="60960" rtlCol="0" anchor="ctr">
            <a:normAutofit/>
          </a:bodyPr>
          <a:lstStyle/>
          <a:p>
            <a:pPr>
              <a:lnSpc>
                <a:spcPct val="90000"/>
              </a:lnSpc>
              <a:defRPr/>
            </a:pPr>
            <a:fld id="{67CCD453-3442-49B9-AF1C-7AF8650E09BD}" type="slidenum">
              <a:rPr lang="en-US" sz="1600"/>
              <a:pPr>
                <a:lnSpc>
                  <a:spcPct val="90000"/>
                </a:lnSpc>
                <a:defRPr/>
              </a:pPr>
              <a:t>17</a:t>
            </a:fld>
            <a:endParaRPr lang="en-US" sz="1600"/>
          </a:p>
        </p:txBody>
      </p:sp>
      <p:sp>
        <p:nvSpPr>
          <p:cNvPr id="7" name="Rectangle 6"/>
          <p:cNvSpPr/>
          <p:nvPr/>
        </p:nvSpPr>
        <p:spPr>
          <a:xfrm>
            <a:off x="9448799" y="0"/>
            <a:ext cx="27432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Title 4"/>
          <p:cNvSpPr>
            <a:spLocks noGrp="1"/>
          </p:cNvSpPr>
          <p:nvPr>
            <p:ph type="title" idx="4294967295"/>
          </p:nvPr>
        </p:nvSpPr>
        <p:spPr>
          <a:xfrm>
            <a:off x="9687636" y="2585161"/>
            <a:ext cx="2265528" cy="1351128"/>
          </a:xfrm>
          <a:prstGeom prst="rect">
            <a:avLst/>
          </a:prstGeom>
        </p:spPr>
        <p:txBody>
          <a:bodyPr/>
          <a:lstStyle/>
          <a:p>
            <a:r>
              <a:rPr lang="en-US" sz="3600" dirty="0">
                <a:solidFill>
                  <a:schemeClr val="bg1"/>
                </a:solidFill>
              </a:rPr>
              <a:t>A systems approach</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59483"/>
          <a:stretch/>
        </p:blipFill>
        <p:spPr>
          <a:xfrm>
            <a:off x="0" y="0"/>
            <a:ext cx="9188388" cy="2778626"/>
          </a:xfrm>
          <a:prstGeom prst="rect">
            <a:avLst/>
          </a:prstGeom>
        </p:spPr>
      </p:pic>
    </p:spTree>
    <p:extLst>
      <p:ext uri="{BB962C8B-B14F-4D97-AF65-F5344CB8AC3E}">
        <p14:creationId xmlns:p14="http://schemas.microsoft.com/office/powerpoint/2010/main" val="3966607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521450"/>
            <a:ext cx="2743200" cy="349250"/>
          </a:xfrm>
        </p:spPr>
        <p:txBody>
          <a:bodyPr vert="horz" lIns="121920" tIns="60960" rIns="121920" bIns="60960" rtlCol="0" anchor="ctr">
            <a:normAutofit/>
          </a:bodyPr>
          <a:lstStyle/>
          <a:p>
            <a:pPr>
              <a:lnSpc>
                <a:spcPct val="90000"/>
              </a:lnSpc>
              <a:defRPr/>
            </a:pPr>
            <a:fld id="{67CCD453-3442-49B9-AF1C-7AF8650E09BD}" type="slidenum">
              <a:rPr lang="en-US" sz="1600"/>
              <a:pPr>
                <a:lnSpc>
                  <a:spcPct val="90000"/>
                </a:lnSpc>
                <a:defRPr/>
              </a:pPr>
              <a:t>18</a:t>
            </a:fld>
            <a:endParaRPr lang="en-US" sz="1600"/>
          </a:p>
        </p:txBody>
      </p:sp>
      <p:sp>
        <p:nvSpPr>
          <p:cNvPr id="7" name="Rectangle 6"/>
          <p:cNvSpPr/>
          <p:nvPr/>
        </p:nvSpPr>
        <p:spPr>
          <a:xfrm>
            <a:off x="9448799" y="0"/>
            <a:ext cx="27432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Title 4"/>
          <p:cNvSpPr>
            <a:spLocks noGrp="1"/>
          </p:cNvSpPr>
          <p:nvPr>
            <p:ph type="title" idx="4294967295"/>
          </p:nvPr>
        </p:nvSpPr>
        <p:spPr>
          <a:xfrm>
            <a:off x="9687636" y="2585161"/>
            <a:ext cx="2265528" cy="1351128"/>
          </a:xfrm>
          <a:prstGeom prst="rect">
            <a:avLst/>
          </a:prstGeom>
        </p:spPr>
        <p:txBody>
          <a:bodyPr/>
          <a:lstStyle/>
          <a:p>
            <a:r>
              <a:rPr lang="en-US" sz="3600" dirty="0">
                <a:solidFill>
                  <a:schemeClr val="bg1"/>
                </a:solidFill>
              </a:rPr>
              <a:t>A systems approach</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0" y="12700"/>
            <a:ext cx="9188388" cy="6858000"/>
          </a:xfrm>
          <a:prstGeom prst="rect">
            <a:avLst/>
          </a:prstGeom>
        </p:spPr>
      </p:pic>
    </p:spTree>
    <p:extLst>
      <p:ext uri="{BB962C8B-B14F-4D97-AF65-F5344CB8AC3E}">
        <p14:creationId xmlns:p14="http://schemas.microsoft.com/office/powerpoint/2010/main" val="3939522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534400" y="0"/>
            <a:ext cx="36576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9485F9FA-6082-454F-81FF-971C77CE2F01}"/>
              </a:ext>
            </a:extLst>
          </p:cNvPr>
          <p:cNvPicPr>
            <a:picLocks noChangeAspect="1"/>
          </p:cNvPicPr>
          <p:nvPr/>
        </p:nvPicPr>
        <p:blipFill>
          <a:blip r:embed="rId3"/>
          <a:stretch>
            <a:fillRect/>
          </a:stretch>
        </p:blipFill>
        <p:spPr>
          <a:xfrm>
            <a:off x="152400" y="507461"/>
            <a:ext cx="6629400" cy="5980651"/>
          </a:xfrm>
          <a:prstGeom prst="rect">
            <a:avLst/>
          </a:prstGeom>
        </p:spPr>
      </p:pic>
      <p:sp>
        <p:nvSpPr>
          <p:cNvPr id="6" name="TextBox 5">
            <a:extLst>
              <a:ext uri="{FF2B5EF4-FFF2-40B4-BE49-F238E27FC236}">
                <a16:creationId xmlns:a16="http://schemas.microsoft.com/office/drawing/2014/main" id="{D6AB0864-DD6C-4A93-9DE7-FF5D3EA135CC}"/>
              </a:ext>
            </a:extLst>
          </p:cNvPr>
          <p:cNvSpPr txBox="1"/>
          <p:nvPr/>
        </p:nvSpPr>
        <p:spPr>
          <a:xfrm>
            <a:off x="6808822" y="4037112"/>
            <a:ext cx="1473480"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5-7</a:t>
            </a:r>
          </a:p>
        </p:txBody>
      </p:sp>
      <p:sp>
        <p:nvSpPr>
          <p:cNvPr id="8" name="TextBox 7">
            <a:extLst>
              <a:ext uri="{FF2B5EF4-FFF2-40B4-BE49-F238E27FC236}">
                <a16:creationId xmlns:a16="http://schemas.microsoft.com/office/drawing/2014/main" id="{8B5C556D-AE96-408E-9AB1-CF1AD6F0A4E5}"/>
              </a:ext>
            </a:extLst>
          </p:cNvPr>
          <p:cNvSpPr txBox="1"/>
          <p:nvPr/>
        </p:nvSpPr>
        <p:spPr>
          <a:xfrm>
            <a:off x="6787982" y="5486400"/>
            <a:ext cx="1494320"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2-4</a:t>
            </a:r>
          </a:p>
        </p:txBody>
      </p:sp>
      <p:sp>
        <p:nvSpPr>
          <p:cNvPr id="9" name="TextBox 8">
            <a:extLst>
              <a:ext uri="{FF2B5EF4-FFF2-40B4-BE49-F238E27FC236}">
                <a16:creationId xmlns:a16="http://schemas.microsoft.com/office/drawing/2014/main" id="{2670E894-16D1-45D3-8142-90D64A3E2778}"/>
              </a:ext>
            </a:extLst>
          </p:cNvPr>
          <p:cNvSpPr txBox="1"/>
          <p:nvPr/>
        </p:nvSpPr>
        <p:spPr>
          <a:xfrm>
            <a:off x="6682184" y="2587823"/>
            <a:ext cx="1600118"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8-10</a:t>
            </a:r>
          </a:p>
        </p:txBody>
      </p:sp>
      <p:sp>
        <p:nvSpPr>
          <p:cNvPr id="10" name="TextBox 9">
            <a:extLst>
              <a:ext uri="{FF2B5EF4-FFF2-40B4-BE49-F238E27FC236}">
                <a16:creationId xmlns:a16="http://schemas.microsoft.com/office/drawing/2014/main" id="{E3AC8C2E-69E9-42CD-8843-A056AC7142CC}"/>
              </a:ext>
            </a:extLst>
          </p:cNvPr>
          <p:cNvSpPr txBox="1"/>
          <p:nvPr/>
        </p:nvSpPr>
        <p:spPr>
          <a:xfrm>
            <a:off x="6650124" y="1138534"/>
            <a:ext cx="1632178"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11-13</a:t>
            </a:r>
          </a:p>
        </p:txBody>
      </p:sp>
      <p:sp>
        <p:nvSpPr>
          <p:cNvPr id="5" name="Title 4"/>
          <p:cNvSpPr>
            <a:spLocks noGrp="1"/>
          </p:cNvSpPr>
          <p:nvPr>
            <p:ph type="title"/>
          </p:nvPr>
        </p:nvSpPr>
        <p:spPr>
          <a:xfrm>
            <a:off x="8763000" y="365458"/>
            <a:ext cx="3200400" cy="3977941"/>
          </a:xfrm>
          <a:prstGeom prst="rect">
            <a:avLst/>
          </a:prstGeom>
        </p:spPr>
        <p:txBody>
          <a:bodyPr/>
          <a:lstStyle/>
          <a:p>
            <a:r>
              <a:rPr lang="en-US" dirty="0">
                <a:solidFill>
                  <a:schemeClr val="bg1"/>
                </a:solidFill>
              </a:rPr>
              <a:t>Course overview: </a:t>
            </a:r>
            <a:br>
              <a:rPr lang="en-US" dirty="0">
                <a:solidFill>
                  <a:schemeClr val="bg1"/>
                </a:solidFill>
              </a:rPr>
            </a:br>
            <a:br>
              <a:rPr lang="en-US" dirty="0">
                <a:solidFill>
                  <a:schemeClr val="bg1"/>
                </a:solidFill>
              </a:rPr>
            </a:br>
            <a:r>
              <a:rPr lang="en-US" dirty="0">
                <a:solidFill>
                  <a:schemeClr val="bg1"/>
                </a:solidFill>
              </a:rPr>
              <a:t>From startup to enterprise</a:t>
            </a:r>
          </a:p>
        </p:txBody>
      </p:sp>
    </p:spTree>
    <p:extLst>
      <p:ext uri="{BB962C8B-B14F-4D97-AF65-F5344CB8AC3E}">
        <p14:creationId xmlns:p14="http://schemas.microsoft.com/office/powerpoint/2010/main" val="1746264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167741" y="482758"/>
            <a:ext cx="7698618" cy="669286"/>
          </a:xfrm>
          <a:prstGeom prst="rect">
            <a:avLst/>
          </a:prstGeom>
        </p:spPr>
        <p:txBody>
          <a:bodyPr wrap="square">
            <a:spAutoFit/>
          </a:bodyPr>
          <a:lstStyle/>
          <a:p>
            <a:r>
              <a:rPr lang="en-US" sz="3749" b="1" dirty="0">
                <a:solidFill>
                  <a:srgbClr val="255A63"/>
                </a:solidFill>
                <a:latin typeface="Cambria" pitchFamily="18" charset="0"/>
                <a:ea typeface="Roboto Slab" pitchFamily="2" charset="0"/>
              </a:rPr>
              <a:t>Charlie Betz</a:t>
            </a:r>
          </a:p>
        </p:txBody>
      </p:sp>
      <p:cxnSp>
        <p:nvCxnSpPr>
          <p:cNvPr id="5" name="4 Conector recto"/>
          <p:cNvCxnSpPr/>
          <p:nvPr/>
        </p:nvCxnSpPr>
        <p:spPr>
          <a:xfrm rot="5400000">
            <a:off x="633251" y="802977"/>
            <a:ext cx="642817" cy="2382"/>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grpSp>
        <p:nvGrpSpPr>
          <p:cNvPr id="15" name="14 Grupo"/>
          <p:cNvGrpSpPr/>
          <p:nvPr/>
        </p:nvGrpSpPr>
        <p:grpSpPr>
          <a:xfrm>
            <a:off x="5055457" y="1243225"/>
            <a:ext cx="6427726" cy="1131079"/>
            <a:chOff x="1629314" y="2541495"/>
            <a:chExt cx="8571975" cy="1508400"/>
          </a:xfrm>
        </p:grpSpPr>
        <p:pic>
          <p:nvPicPr>
            <p:cNvPr id="1026" name="Picture 2" descr="F:\Videos\GoToMarketers\Kepner Tregoe\IMG\PPT-02.png"/>
            <p:cNvPicPr>
              <a:picLocks noChangeAspect="1" noChangeArrowheads="1"/>
            </p:cNvPicPr>
            <p:nvPr/>
          </p:nvPicPr>
          <p:blipFill>
            <a:blip r:embed="rId3" cstate="print"/>
            <a:stretch>
              <a:fillRect/>
            </a:stretch>
          </p:blipFill>
          <p:spPr bwMode="auto">
            <a:xfrm>
              <a:off x="1700321" y="2564355"/>
              <a:ext cx="674254" cy="548644"/>
            </a:xfrm>
            <a:prstGeom prst="rect">
              <a:avLst/>
            </a:prstGeom>
            <a:noFill/>
          </p:spPr>
        </p:pic>
        <p:pic>
          <p:nvPicPr>
            <p:cNvPr id="1027" name="Picture 3" descr="F:\Videos\GoToMarketers\Kepner Tregoe\IMG\PPT-03.png"/>
            <p:cNvPicPr>
              <a:picLocks noChangeAspect="1" noChangeArrowheads="1"/>
            </p:cNvPicPr>
            <p:nvPr/>
          </p:nvPicPr>
          <p:blipFill>
            <a:blip r:embed="rId4"/>
            <a:stretch>
              <a:fillRect/>
            </a:stretch>
          </p:blipFill>
          <p:spPr bwMode="auto">
            <a:xfrm>
              <a:off x="1629314" y="3461760"/>
              <a:ext cx="802115" cy="579933"/>
            </a:xfrm>
            <a:prstGeom prst="rect">
              <a:avLst/>
            </a:prstGeom>
            <a:noFill/>
          </p:spPr>
        </p:pic>
        <p:sp>
          <p:nvSpPr>
            <p:cNvPr id="9" name="8 Rectángulo"/>
            <p:cNvSpPr/>
            <p:nvPr/>
          </p:nvSpPr>
          <p:spPr>
            <a:xfrm>
              <a:off x="2073289" y="2541495"/>
              <a:ext cx="8128000" cy="1508400"/>
            </a:xfrm>
            <a:prstGeom prst="rect">
              <a:avLst/>
            </a:prstGeom>
          </p:spPr>
          <p:txBody>
            <a:bodyPr>
              <a:spAutoFit/>
            </a:bodyPr>
            <a:lstStyle/>
            <a:p>
              <a:pPr lvl="1">
                <a:buNone/>
              </a:pPr>
              <a:r>
                <a:rPr lang="en-US" sz="2250" b="1" dirty="0">
                  <a:solidFill>
                    <a:srgbClr val="255A63"/>
                  </a:solidFill>
                  <a:latin typeface="Cambria" pitchFamily="18" charset="0"/>
                  <a:ea typeface="Roboto Slab" pitchFamily="2" charset="0"/>
                </a:rPr>
                <a:t>@</a:t>
              </a:r>
              <a:r>
                <a:rPr lang="en-US" sz="2250" b="1" dirty="0" err="1">
                  <a:solidFill>
                    <a:srgbClr val="255A63"/>
                  </a:solidFill>
                  <a:latin typeface="Cambria" pitchFamily="18" charset="0"/>
                  <a:ea typeface="Roboto Slab" pitchFamily="2" charset="0"/>
                </a:rPr>
                <a:t>CharlesTBetz</a:t>
              </a:r>
              <a:endParaRPr lang="en-US" sz="2250" b="1" dirty="0">
                <a:solidFill>
                  <a:srgbClr val="255A63"/>
                </a:solidFill>
                <a:latin typeface="Cambria" pitchFamily="18" charset="0"/>
                <a:ea typeface="Roboto Slab" pitchFamily="2" charset="0"/>
              </a:endParaRPr>
            </a:p>
            <a:p>
              <a:pPr lvl="1"/>
              <a:endParaRPr lang="en-US" sz="2250" b="1" dirty="0">
                <a:solidFill>
                  <a:srgbClr val="255A63"/>
                </a:solidFill>
                <a:latin typeface="Cambria" pitchFamily="18" charset="0"/>
                <a:ea typeface="Roboto Slab" pitchFamily="2" charset="0"/>
              </a:endParaRPr>
            </a:p>
            <a:p>
              <a:pPr lvl="1"/>
              <a:r>
                <a:rPr lang="en-US" sz="2250" b="1" dirty="0">
                  <a:solidFill>
                    <a:srgbClr val="255A63"/>
                  </a:solidFill>
                  <a:latin typeface="Cambria" pitchFamily="18" charset="0"/>
                  <a:ea typeface="Roboto Slab" pitchFamily="2" charset="0"/>
                  <a:hlinkClick r:id="rId5"/>
                </a:rPr>
                <a:t>char@lean4it.com</a:t>
              </a:r>
              <a:endParaRPr lang="en-US" sz="2250" b="1" dirty="0">
                <a:solidFill>
                  <a:srgbClr val="255A63"/>
                </a:solidFill>
                <a:latin typeface="Cambria" pitchFamily="18" charset="0"/>
                <a:ea typeface="Roboto Slab" pitchFamily="2" charset="0"/>
              </a:endParaRPr>
            </a:p>
          </p:txBody>
        </p:sp>
      </p:grpSp>
      <p:grpSp>
        <p:nvGrpSpPr>
          <p:cNvPr id="10" name="Group 9"/>
          <p:cNvGrpSpPr/>
          <p:nvPr/>
        </p:nvGrpSpPr>
        <p:grpSpPr>
          <a:xfrm>
            <a:off x="4792022" y="4656387"/>
            <a:ext cx="4267200" cy="1565521"/>
            <a:chOff x="1281777" y="4750895"/>
            <a:chExt cx="4213210" cy="1932529"/>
          </a:xfrm>
        </p:grpSpPr>
        <p:pic>
          <p:nvPicPr>
            <p:cNvPr id="11" name="Picture 9" descr="C:\Users\char\AppData\Local\Temp\enhtmlclip\ScreenClip(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78389" y="4753063"/>
              <a:ext cx="1016598" cy="19112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C:\Users\char\AppData\Local\Temp\enhtmlclip\ScreenClip(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81777" y="4753065"/>
              <a:ext cx="1190417" cy="19303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72194" y="4753063"/>
              <a:ext cx="1016947" cy="1909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76568" y="4750895"/>
              <a:ext cx="1001821" cy="1911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6" name="Rectangle 5"/>
          <p:cNvSpPr/>
          <p:nvPr/>
        </p:nvSpPr>
        <p:spPr>
          <a:xfrm>
            <a:off x="6019800" y="533400"/>
            <a:ext cx="5011885" cy="438582"/>
          </a:xfrm>
          <a:prstGeom prst="rect">
            <a:avLst/>
          </a:prstGeom>
        </p:spPr>
        <p:txBody>
          <a:bodyPr wrap="none">
            <a:spAutoFit/>
          </a:bodyPr>
          <a:lstStyle/>
          <a:p>
            <a:r>
              <a:rPr lang="en-US" sz="2250" b="1" dirty="0">
                <a:solidFill>
                  <a:srgbClr val="255A63"/>
                </a:solidFill>
                <a:latin typeface="Cambria" pitchFamily="18" charset="0"/>
                <a:ea typeface="Roboto Slab" pitchFamily="2" charset="0"/>
              </a:rPr>
              <a:t>www.linkedin.com/in/charlestbetz</a:t>
            </a:r>
          </a:p>
        </p:txBody>
      </p:sp>
      <p:pic>
        <p:nvPicPr>
          <p:cNvPr id="8" name="Picture 7"/>
          <p:cNvPicPr>
            <a:picLocks noChangeAspect="1"/>
          </p:cNvPicPr>
          <p:nvPr/>
        </p:nvPicPr>
        <p:blipFill>
          <a:blip r:embed="rId10"/>
          <a:stretch>
            <a:fillRect/>
          </a:stretch>
        </p:blipFill>
        <p:spPr>
          <a:xfrm>
            <a:off x="5134832" y="547481"/>
            <a:ext cx="427768" cy="416893"/>
          </a:xfrm>
          <a:prstGeom prst="rect">
            <a:avLst/>
          </a:prstGeom>
        </p:spPr>
      </p:pic>
      <p:sp>
        <p:nvSpPr>
          <p:cNvPr id="7" name="AutoShape 2" descr="Image result for forrester research"/>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p:cNvPicPr>
            <a:picLocks noChangeAspect="1"/>
          </p:cNvPicPr>
          <p:nvPr/>
        </p:nvPicPr>
        <p:blipFill>
          <a:blip r:embed="rId11"/>
          <a:stretch>
            <a:fillRect/>
          </a:stretch>
        </p:blipFill>
        <p:spPr>
          <a:xfrm>
            <a:off x="5162620" y="2828925"/>
            <a:ext cx="3152775" cy="1200150"/>
          </a:xfrm>
          <a:prstGeom prst="rect">
            <a:avLst/>
          </a:prstGeom>
        </p:spPr>
      </p:pic>
      <p:pic>
        <p:nvPicPr>
          <p:cNvPr id="3" name="Picture 2">
            <a:extLst>
              <a:ext uri="{FF2B5EF4-FFF2-40B4-BE49-F238E27FC236}">
                <a16:creationId xmlns:a16="http://schemas.microsoft.com/office/drawing/2014/main" id="{8C2DD7D5-13F8-4F59-82D8-A2BFAD49C833}"/>
              </a:ext>
            </a:extLst>
          </p:cNvPr>
          <p:cNvPicPr>
            <a:picLocks noChangeAspect="1"/>
          </p:cNvPicPr>
          <p:nvPr/>
        </p:nvPicPr>
        <p:blipFill>
          <a:blip r:embed="rId12"/>
          <a:stretch>
            <a:fillRect/>
          </a:stretch>
        </p:blipFill>
        <p:spPr>
          <a:xfrm>
            <a:off x="9044256" y="3572494"/>
            <a:ext cx="1852344" cy="2623856"/>
          </a:xfrm>
          <a:prstGeom prst="rect">
            <a:avLst/>
          </a:prstGeom>
        </p:spPr>
      </p:pic>
      <p:pic>
        <p:nvPicPr>
          <p:cNvPr id="18" name="Picture 17">
            <a:extLst>
              <a:ext uri="{FF2B5EF4-FFF2-40B4-BE49-F238E27FC236}">
                <a16:creationId xmlns:a16="http://schemas.microsoft.com/office/drawing/2014/main" id="{A2E56C3D-18DB-0546-977B-03924243AD0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4495" y="1811956"/>
            <a:ext cx="4281042" cy="4392721"/>
          </a:xfrm>
          <a:prstGeom prst="rect">
            <a:avLst/>
          </a:prstGeom>
        </p:spPr>
      </p:pic>
    </p:spTree>
    <p:extLst>
      <p:ext uri="{BB962C8B-B14F-4D97-AF65-F5344CB8AC3E}">
        <p14:creationId xmlns:p14="http://schemas.microsoft.com/office/powerpoint/2010/main" val="1121413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521450"/>
            <a:ext cx="2743200" cy="349250"/>
          </a:xfrm>
        </p:spPr>
        <p:txBody>
          <a:bodyPr vert="horz" lIns="121920" tIns="60960" rIns="121920" bIns="60960" rtlCol="0" anchor="ctr">
            <a:normAutofit/>
          </a:bodyPr>
          <a:lstStyle/>
          <a:p>
            <a:pPr>
              <a:lnSpc>
                <a:spcPct val="90000"/>
              </a:lnSpc>
              <a:defRPr/>
            </a:pPr>
            <a:fld id="{67CCD453-3442-49B9-AF1C-7AF8650E09BD}" type="slidenum">
              <a:rPr lang="en-US" sz="1600"/>
              <a:pPr>
                <a:lnSpc>
                  <a:spcPct val="90000"/>
                </a:lnSpc>
                <a:defRPr/>
              </a:pPr>
              <a:t>20</a:t>
            </a:fld>
            <a:endParaRPr lang="en-US" sz="1600"/>
          </a:p>
        </p:txBody>
      </p:sp>
      <p:sp>
        <p:nvSpPr>
          <p:cNvPr id="7" name="Rectangle 6"/>
          <p:cNvSpPr/>
          <p:nvPr/>
        </p:nvSpPr>
        <p:spPr>
          <a:xfrm>
            <a:off x="8407400" y="0"/>
            <a:ext cx="3784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idx="4294967295"/>
          </p:nvPr>
        </p:nvSpPr>
        <p:spPr>
          <a:xfrm>
            <a:off x="8686800" y="2514600"/>
            <a:ext cx="3352800" cy="2438400"/>
          </a:xfrm>
          <a:prstGeom prst="rect">
            <a:avLst/>
          </a:prstGeom>
        </p:spPr>
        <p:txBody>
          <a:bodyPr/>
          <a:lstStyle/>
          <a:p>
            <a:r>
              <a:rPr lang="en-US" dirty="0">
                <a:solidFill>
                  <a:schemeClr val="bg1"/>
                </a:solidFill>
              </a:rPr>
              <a:t>Context I</a:t>
            </a:r>
          </a:p>
        </p:txBody>
      </p:sp>
      <p:pic>
        <p:nvPicPr>
          <p:cNvPr id="3" name="Picture 2">
            <a:extLst>
              <a:ext uri="{FF2B5EF4-FFF2-40B4-BE49-F238E27FC236}">
                <a16:creationId xmlns:a16="http://schemas.microsoft.com/office/drawing/2014/main" id="{9485F9FA-6082-454F-81FF-971C77CE2F01}"/>
              </a:ext>
            </a:extLst>
          </p:cNvPr>
          <p:cNvPicPr>
            <a:picLocks noChangeAspect="1"/>
          </p:cNvPicPr>
          <p:nvPr/>
        </p:nvPicPr>
        <p:blipFill>
          <a:blip r:embed="rId3"/>
          <a:stretch>
            <a:fillRect/>
          </a:stretch>
        </p:blipFill>
        <p:spPr>
          <a:xfrm>
            <a:off x="152400" y="507461"/>
            <a:ext cx="6629400" cy="5980651"/>
          </a:xfrm>
          <a:prstGeom prst="rect">
            <a:avLst/>
          </a:prstGeom>
        </p:spPr>
      </p:pic>
      <p:sp>
        <p:nvSpPr>
          <p:cNvPr id="6" name="TextBox 5">
            <a:extLst>
              <a:ext uri="{FF2B5EF4-FFF2-40B4-BE49-F238E27FC236}">
                <a16:creationId xmlns:a16="http://schemas.microsoft.com/office/drawing/2014/main" id="{D6AB0864-DD6C-4A93-9DE7-FF5D3EA135CC}"/>
              </a:ext>
            </a:extLst>
          </p:cNvPr>
          <p:cNvSpPr txBox="1"/>
          <p:nvPr/>
        </p:nvSpPr>
        <p:spPr>
          <a:xfrm>
            <a:off x="6808822" y="4037112"/>
            <a:ext cx="1473480"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5-7</a:t>
            </a:r>
          </a:p>
        </p:txBody>
      </p:sp>
      <p:sp>
        <p:nvSpPr>
          <p:cNvPr id="8" name="TextBox 7">
            <a:extLst>
              <a:ext uri="{FF2B5EF4-FFF2-40B4-BE49-F238E27FC236}">
                <a16:creationId xmlns:a16="http://schemas.microsoft.com/office/drawing/2014/main" id="{8B5C556D-AE96-408E-9AB1-CF1AD6F0A4E5}"/>
              </a:ext>
            </a:extLst>
          </p:cNvPr>
          <p:cNvSpPr txBox="1"/>
          <p:nvPr/>
        </p:nvSpPr>
        <p:spPr>
          <a:xfrm>
            <a:off x="6787982" y="5486400"/>
            <a:ext cx="1494320"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2-4</a:t>
            </a:r>
          </a:p>
        </p:txBody>
      </p:sp>
      <p:sp>
        <p:nvSpPr>
          <p:cNvPr id="9" name="TextBox 8">
            <a:extLst>
              <a:ext uri="{FF2B5EF4-FFF2-40B4-BE49-F238E27FC236}">
                <a16:creationId xmlns:a16="http://schemas.microsoft.com/office/drawing/2014/main" id="{2670E894-16D1-45D3-8142-90D64A3E2778}"/>
              </a:ext>
            </a:extLst>
          </p:cNvPr>
          <p:cNvSpPr txBox="1"/>
          <p:nvPr/>
        </p:nvSpPr>
        <p:spPr>
          <a:xfrm>
            <a:off x="6682184" y="2587823"/>
            <a:ext cx="1600118"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8-10</a:t>
            </a:r>
          </a:p>
        </p:txBody>
      </p:sp>
      <p:sp>
        <p:nvSpPr>
          <p:cNvPr id="10" name="TextBox 9">
            <a:extLst>
              <a:ext uri="{FF2B5EF4-FFF2-40B4-BE49-F238E27FC236}">
                <a16:creationId xmlns:a16="http://schemas.microsoft.com/office/drawing/2014/main" id="{E3AC8C2E-69E9-42CD-8843-A056AC7142CC}"/>
              </a:ext>
            </a:extLst>
          </p:cNvPr>
          <p:cNvSpPr txBox="1"/>
          <p:nvPr/>
        </p:nvSpPr>
        <p:spPr>
          <a:xfrm>
            <a:off x="6650124" y="1138534"/>
            <a:ext cx="1632178"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11-13</a:t>
            </a:r>
          </a:p>
        </p:txBody>
      </p:sp>
      <p:sp>
        <p:nvSpPr>
          <p:cNvPr id="11" name="Oval 10">
            <a:extLst>
              <a:ext uri="{FF2B5EF4-FFF2-40B4-BE49-F238E27FC236}">
                <a16:creationId xmlns:a16="http://schemas.microsoft.com/office/drawing/2014/main" id="{25FF771C-AB4A-4069-9DF9-7E33DFDB1AFC}"/>
              </a:ext>
            </a:extLst>
          </p:cNvPr>
          <p:cNvSpPr/>
          <p:nvPr/>
        </p:nvSpPr>
        <p:spPr>
          <a:xfrm>
            <a:off x="1600200" y="4965600"/>
            <a:ext cx="5208622" cy="15558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6798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The IT moment of truth</a:t>
            </a:r>
          </a:p>
        </p:txBody>
      </p:sp>
      <p:grpSp>
        <p:nvGrpSpPr>
          <p:cNvPr id="3" name="Group 2"/>
          <p:cNvGrpSpPr/>
          <p:nvPr/>
        </p:nvGrpSpPr>
        <p:grpSpPr>
          <a:xfrm>
            <a:off x="4343400" y="1371600"/>
            <a:ext cx="3124200" cy="5101175"/>
            <a:chOff x="6934200" y="76200"/>
            <a:chExt cx="3429000" cy="6553200"/>
          </a:xfrm>
        </p:grpSpPr>
        <p:sp>
          <p:nvSpPr>
            <p:cNvPr id="5" name="Up Arrow 4"/>
            <p:cNvSpPr/>
            <p:nvPr/>
          </p:nvSpPr>
          <p:spPr bwMode="auto">
            <a:xfrm>
              <a:off x="6934200" y="1905000"/>
              <a:ext cx="3429000" cy="4724400"/>
            </a:xfrm>
            <a:prstGeom prst="upArrow">
              <a:avLst/>
            </a:prstGeom>
            <a:solidFill>
              <a:schemeClr val="accent2"/>
            </a:solidFill>
            <a:ln w="3175" cap="flat" cmpd="sng" algn="ctr">
              <a:noFill/>
              <a:prstDash val="solid"/>
              <a:round/>
              <a:headEnd type="none" w="med" len="med"/>
              <a:tailEnd type="none" w="med" len="med"/>
            </a:ln>
            <a:effectLst/>
          </p:spPr>
          <p:txBody>
            <a:bodyPr vert="horz" wrap="square" lIns="182880" tIns="182880" rIns="182880" bIns="182880" numCol="1" rtlCol="0" anchor="b" anchorCtr="0" compatLnSpc="1">
              <a:prstTxWarp prst="textNoShape">
                <a:avLst/>
              </a:prstTxWarp>
            </a:bodyPr>
            <a:lstStyle/>
            <a:p>
              <a:pPr algn="r" defTabSz="914400" fontAlgn="base">
                <a:spcBef>
                  <a:spcPct val="0"/>
                </a:spcBef>
                <a:spcAft>
                  <a:spcPct val="0"/>
                </a:spcAft>
              </a:pPr>
              <a:r>
                <a:rPr lang="en-US" sz="1600" b="1" dirty="0">
                  <a:latin typeface="+mj-lt"/>
                </a:rPr>
                <a:t>IT Service</a:t>
              </a:r>
            </a:p>
          </p:txBody>
        </p:sp>
        <p:sp>
          <p:nvSpPr>
            <p:cNvPr id="4" name="Up Arrow 3"/>
            <p:cNvSpPr/>
            <p:nvPr/>
          </p:nvSpPr>
          <p:spPr bwMode="auto">
            <a:xfrm flipV="1">
              <a:off x="7993616" y="76200"/>
              <a:ext cx="1295400" cy="1828801"/>
            </a:xfrm>
            <a:prstGeom prst="upArrow">
              <a:avLst/>
            </a:prstGeom>
            <a:solidFill>
              <a:schemeClr val="accent6">
                <a:lumMod val="60000"/>
                <a:lumOff val="40000"/>
              </a:schemeClr>
            </a:solidFill>
            <a:ln w="3175" cap="flat" cmpd="sng" algn="ctr">
              <a:no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r>
                <a:rPr lang="en-US" sz="1600" b="1" dirty="0"/>
                <a:t>Moment of truth</a:t>
              </a:r>
            </a:p>
          </p:txBody>
        </p:sp>
        <p:pic>
          <p:nvPicPr>
            <p:cNvPr id="6" name="Picture 13" descr="server r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1600" y="4495800"/>
              <a:ext cx="508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5" descr="http://www.rackmountsolutions.net/images/Network-rack-80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4800" y="4114801"/>
              <a:ext cx="381000" cy="5010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7" descr="https://encrypted-tbn1.google.com/images?q=tbn:ANd9GcQF_P3RkOrJCIREUBBBT1eR7aaItYaxem6PUxv4vaB0FPVECoU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48601" y="5791201"/>
              <a:ext cx="621185" cy="3600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9" descr="http://www.ipowerweb.com/images/datacenter_pic9.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48600" y="5105400"/>
              <a:ext cx="624160" cy="3613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3" descr="http://www.coresite.com/blog/any2/wp-content/uploads/2011/02/IMG00150-20110209-1313-4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91600" y="5867401"/>
              <a:ext cx="487896" cy="3133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7" descr="https://encrypted-tbn1.google.com/images?q=tbn:ANd9GcREYlrpl6oPGU-uqXG-0cnC4y2NQ5zxJMhQBiw77YEZYjLY5vlccQ"/>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839201" y="5257800"/>
              <a:ext cx="555045" cy="4157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0" descr="https://encrypted-tbn1.google.com/images?q=tbn:ANd9GcQ-eS48RmG2EHntsw9VGlN-7zUVAbLvuRNiq1I2_eWDw81IDmpIL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V="1">
              <a:off x="8991600" y="3352800"/>
              <a:ext cx="469106" cy="609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2" descr="https://encrypted-tbn2.google.com/images?q=tbn:ANd9GcTPSBBAYqAtjuF0cFeHaIgodhkSCCGJLYnFtozQnVBN1treuJZ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84829" y="3283314"/>
              <a:ext cx="615968" cy="374286"/>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2402" y="1752599"/>
            <a:ext cx="3731062" cy="2753223"/>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57228" y="1752599"/>
            <a:ext cx="4136298" cy="2753223"/>
          </a:xfrm>
          <a:prstGeom prst="rect">
            <a:avLst/>
          </a:prstGeom>
        </p:spPr>
      </p:pic>
    </p:spTree>
    <p:extLst>
      <p:ext uri="{BB962C8B-B14F-4D97-AF65-F5344CB8AC3E}">
        <p14:creationId xmlns:p14="http://schemas.microsoft.com/office/powerpoint/2010/main" val="1488570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314" y="274638"/>
            <a:ext cx="8218487" cy="698052"/>
          </a:xfrm>
        </p:spPr>
        <p:txBody>
          <a:bodyPr/>
          <a:lstStyle/>
          <a:p>
            <a:r>
              <a:rPr lang="en-US" sz="3200" dirty="0"/>
              <a:t>IT infrastructure supports IT value</a:t>
            </a:r>
          </a:p>
        </p:txBody>
      </p:sp>
      <p:pic>
        <p:nvPicPr>
          <p:cNvPr id="16397" name="Picture 13" descr="server r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4953000"/>
            <a:ext cx="14224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6399" name="Picture 15" descr="http://www.rackmountsolutions.net/images/Network-rack-80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15400" y="2438401"/>
            <a:ext cx="1371600" cy="1803653"/>
          </a:xfrm>
          <a:prstGeom prst="rect">
            <a:avLst/>
          </a:prstGeom>
          <a:noFill/>
          <a:extLst>
            <a:ext uri="{909E8E84-426E-40DD-AFC4-6F175D3DCCD1}">
              <a14:hiddenFill xmlns:a14="http://schemas.microsoft.com/office/drawing/2010/main">
                <a:solidFill>
                  <a:srgbClr val="FFFFFF"/>
                </a:solidFill>
              </a14:hiddenFill>
            </a:ext>
          </a:extLst>
        </p:spPr>
      </p:pic>
      <p:pic>
        <p:nvPicPr>
          <p:cNvPr id="16401" name="Picture 17" descr="https://encrypted-tbn1.google.com/images?q=tbn:ANd9GcQF_P3RkOrJCIREUBBBT1eR7aaItYaxem6PUxv4vaB0FPVECoU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1" y="5562600"/>
            <a:ext cx="1840385"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6403" name="Picture 19" descr="http://www.ipowerweb.com/images/datacenter_pic9.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61726" y="4267200"/>
            <a:ext cx="1711034" cy="9906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descr="http://www.coresite.com/blog/any2/wp-content/uploads/2011/02/IMG00150-20110209-1313-4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53401" y="5334001"/>
            <a:ext cx="1911779" cy="1227721"/>
          </a:xfrm>
          <a:prstGeom prst="rect">
            <a:avLst/>
          </a:prstGeom>
          <a:noFill/>
          <a:extLst>
            <a:ext uri="{909E8E84-426E-40DD-AFC4-6F175D3DCCD1}">
              <a14:hiddenFill xmlns:a14="http://schemas.microsoft.com/office/drawing/2010/main">
                <a:solidFill>
                  <a:srgbClr val="FFFFFF"/>
                </a:solidFill>
              </a14:hiddenFill>
            </a:ext>
          </a:extLst>
        </p:spPr>
      </p:pic>
      <p:pic>
        <p:nvPicPr>
          <p:cNvPr id="16411" name="Picture 27" descr="https://encrypted-tbn1.google.com/images?q=tbn:ANd9GcREYlrpl6oPGU-uqXG-0cnC4y2NQ5zxJMhQBiw77YEZYjLY5vlccQ"/>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601" y="3352800"/>
            <a:ext cx="1469445" cy="1100666"/>
          </a:xfrm>
          <a:prstGeom prst="rect">
            <a:avLst/>
          </a:prstGeom>
          <a:noFill/>
          <a:extLst>
            <a:ext uri="{909E8E84-426E-40DD-AFC4-6F175D3DCCD1}">
              <a14:hiddenFill xmlns:a14="http://schemas.microsoft.com/office/drawing/2010/main">
                <a:solidFill>
                  <a:srgbClr val="FFFFFF"/>
                </a:solidFill>
              </a14:hiddenFill>
            </a:ext>
          </a:extLst>
        </p:spPr>
      </p:pic>
      <p:pic>
        <p:nvPicPr>
          <p:cNvPr id="16414" name="Picture 30" descr="https://encrypted-tbn1.google.com/images?q=tbn:ANd9GcQ-eS48RmG2EHntsw9VGlN-7zUVAbLvuRNiq1I2_eWDw81IDmpIL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00" y="1447801"/>
            <a:ext cx="1227856" cy="1595589"/>
          </a:xfrm>
          <a:prstGeom prst="rect">
            <a:avLst/>
          </a:prstGeom>
          <a:noFill/>
          <a:extLst>
            <a:ext uri="{909E8E84-426E-40DD-AFC4-6F175D3DCCD1}">
              <a14:hiddenFill xmlns:a14="http://schemas.microsoft.com/office/drawing/2010/main">
                <a:solidFill>
                  <a:srgbClr val="FFFFFF"/>
                </a:solidFill>
              </a14:hiddenFill>
            </a:ext>
          </a:extLst>
        </p:spPr>
      </p:pic>
      <p:pic>
        <p:nvPicPr>
          <p:cNvPr id="16416" name="Picture 32" descr="https://encrypted-tbn2.google.com/images?q=tbn:ANd9GcTPSBBAYqAtjuF0cFeHaIgodhkSCCGJLYnFtozQnVBN1treuJZ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38601" y="1752601"/>
            <a:ext cx="1704975" cy="1036009"/>
          </a:xfrm>
          <a:prstGeom prst="rect">
            <a:avLst/>
          </a:prstGeom>
          <a:noFill/>
          <a:extLst>
            <a:ext uri="{909E8E84-426E-40DD-AFC4-6F175D3DCCD1}">
              <a14:hiddenFill xmlns:a14="http://schemas.microsoft.com/office/drawing/2010/main">
                <a:solidFill>
                  <a:srgbClr val="FFFFFF"/>
                </a:solidFill>
              </a14:hiddenFill>
            </a:ext>
          </a:extLst>
        </p:spPr>
      </p:pic>
      <p:pic>
        <p:nvPicPr>
          <p:cNvPr id="16418" name="Picture 34" descr="C:\Users\char\AppData\Local\Microsoft\Windows\Temporary Internet Files\Content.IE5\WC7IO531\MP900430487[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83530" y="1277491"/>
            <a:ext cx="1890741" cy="1890741"/>
          </a:xfrm>
          <a:prstGeom prst="rect">
            <a:avLst/>
          </a:prstGeom>
          <a:noFill/>
          <a:extLst>
            <a:ext uri="{909E8E84-426E-40DD-AFC4-6F175D3DCCD1}">
              <a14:hiddenFill xmlns:a14="http://schemas.microsoft.com/office/drawing/2010/main">
                <a:solidFill>
                  <a:srgbClr val="FFFFFF"/>
                </a:solidFill>
              </a14:hiddenFill>
            </a:ext>
          </a:extLst>
        </p:spPr>
      </p:pic>
      <p:sp>
        <p:nvSpPr>
          <p:cNvPr id="6" name="Up Arrow 5"/>
          <p:cNvSpPr/>
          <p:nvPr/>
        </p:nvSpPr>
        <p:spPr bwMode="auto">
          <a:xfrm rot="10800000">
            <a:off x="1981200" y="1373438"/>
            <a:ext cx="762001" cy="1979363"/>
          </a:xfrm>
          <a:prstGeom prst="upArrow">
            <a:avLst/>
          </a:prstGeom>
          <a:solidFill>
            <a:schemeClr val="accent6">
              <a:lumMod val="60000"/>
              <a:lumOff val="40000"/>
            </a:schemeClr>
          </a:solidFill>
          <a:ln w="3175" cap="flat" cmpd="sng" algn="ctr">
            <a:no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r>
              <a:rPr lang="en-US" sz="1400" b="1" dirty="0"/>
              <a:t>Moment of truth</a:t>
            </a:r>
          </a:p>
        </p:txBody>
      </p:sp>
      <p:sp>
        <p:nvSpPr>
          <p:cNvPr id="8" name="Cloud Callout 7"/>
          <p:cNvSpPr/>
          <p:nvPr/>
        </p:nvSpPr>
        <p:spPr bwMode="auto">
          <a:xfrm>
            <a:off x="3810000" y="972690"/>
            <a:ext cx="2238376" cy="609600"/>
          </a:xfrm>
          <a:prstGeom prst="cloudCallout">
            <a:avLst>
              <a:gd name="adj1" fmla="val -61036"/>
              <a:gd name="adj2" fmla="val 37500"/>
            </a:avLst>
          </a:prstGeom>
          <a:solidFill>
            <a:schemeClr val="accent4">
              <a:lumMod val="20000"/>
              <a:lumOff val="80000"/>
            </a:schemeClr>
          </a:solidFill>
          <a:ln w="3175" cap="flat" cmpd="sng" algn="ctr">
            <a:no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defTabSz="914400" fontAlgn="base">
              <a:spcBef>
                <a:spcPct val="0"/>
              </a:spcBef>
              <a:spcAft>
                <a:spcPct val="0"/>
              </a:spcAft>
            </a:pPr>
            <a:r>
              <a:rPr lang="en-US" sz="1400" b="1" dirty="0">
                <a:latin typeface="+mj-lt"/>
              </a:rPr>
              <a:t>Can I afford dinner out?</a:t>
            </a:r>
          </a:p>
        </p:txBody>
      </p:sp>
      <p:sp>
        <p:nvSpPr>
          <p:cNvPr id="23" name="Rounded Rectangle 22"/>
          <p:cNvSpPr/>
          <p:nvPr/>
        </p:nvSpPr>
        <p:spPr bwMode="auto">
          <a:xfrm>
            <a:off x="5943600" y="1981200"/>
            <a:ext cx="1295400" cy="332146"/>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ctr" defTabSz="914400" fontAlgn="base">
              <a:spcBef>
                <a:spcPct val="0"/>
              </a:spcBef>
              <a:spcAft>
                <a:spcPct val="0"/>
              </a:spcAft>
            </a:pPr>
            <a:r>
              <a:rPr lang="en-US" sz="1100" b="1" dirty="0">
                <a:latin typeface="+mj-lt"/>
              </a:rPr>
              <a:t>Application</a:t>
            </a:r>
          </a:p>
        </p:txBody>
      </p:sp>
      <p:sp>
        <p:nvSpPr>
          <p:cNvPr id="24" name="Rounded Rectangle 23"/>
          <p:cNvSpPr/>
          <p:nvPr/>
        </p:nvSpPr>
        <p:spPr bwMode="auto">
          <a:xfrm>
            <a:off x="5943600" y="2313346"/>
            <a:ext cx="1295400" cy="332146"/>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ctr" defTabSz="914400" fontAlgn="base">
              <a:spcBef>
                <a:spcPct val="0"/>
              </a:spcBef>
              <a:spcAft>
                <a:spcPct val="0"/>
              </a:spcAft>
            </a:pPr>
            <a:r>
              <a:rPr lang="en-US" sz="1100" b="1" dirty="0">
                <a:latin typeface="+mj-lt"/>
              </a:rPr>
              <a:t>Platform</a:t>
            </a:r>
          </a:p>
        </p:txBody>
      </p:sp>
      <p:sp>
        <p:nvSpPr>
          <p:cNvPr id="25" name="Rounded Rectangle 24"/>
          <p:cNvSpPr/>
          <p:nvPr/>
        </p:nvSpPr>
        <p:spPr bwMode="auto">
          <a:xfrm>
            <a:off x="5943600" y="2645492"/>
            <a:ext cx="1295400" cy="332146"/>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ctr" defTabSz="914400" fontAlgn="base">
              <a:spcBef>
                <a:spcPct val="0"/>
              </a:spcBef>
              <a:spcAft>
                <a:spcPct val="0"/>
              </a:spcAft>
            </a:pPr>
            <a:r>
              <a:rPr lang="en-US" sz="1100" b="1" dirty="0">
                <a:latin typeface="+mj-lt"/>
              </a:rPr>
              <a:t>OS</a:t>
            </a:r>
          </a:p>
        </p:txBody>
      </p:sp>
      <p:sp>
        <p:nvSpPr>
          <p:cNvPr id="26" name="Rounded Rectangle 25"/>
          <p:cNvSpPr/>
          <p:nvPr/>
        </p:nvSpPr>
        <p:spPr bwMode="auto">
          <a:xfrm>
            <a:off x="5943600" y="2968773"/>
            <a:ext cx="1295400" cy="332146"/>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ctr" defTabSz="914400" fontAlgn="base">
              <a:spcBef>
                <a:spcPct val="0"/>
              </a:spcBef>
              <a:spcAft>
                <a:spcPct val="0"/>
              </a:spcAft>
            </a:pPr>
            <a:r>
              <a:rPr lang="en-US" sz="1100" b="1" dirty="0">
                <a:latin typeface="+mj-lt"/>
              </a:rPr>
              <a:t>Computer</a:t>
            </a:r>
          </a:p>
        </p:txBody>
      </p:sp>
      <p:sp>
        <p:nvSpPr>
          <p:cNvPr id="27" name="Rounded Rectangle 26"/>
          <p:cNvSpPr/>
          <p:nvPr/>
        </p:nvSpPr>
        <p:spPr bwMode="auto">
          <a:xfrm>
            <a:off x="5943600" y="3300919"/>
            <a:ext cx="1295400" cy="332146"/>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ctr" defTabSz="914400" fontAlgn="base">
              <a:spcBef>
                <a:spcPct val="0"/>
              </a:spcBef>
              <a:spcAft>
                <a:spcPct val="0"/>
              </a:spcAft>
            </a:pPr>
            <a:r>
              <a:rPr lang="en-US" sz="1100" b="1" dirty="0">
                <a:latin typeface="+mj-lt"/>
              </a:rPr>
              <a:t>Network</a:t>
            </a:r>
          </a:p>
        </p:txBody>
      </p:sp>
      <p:sp>
        <p:nvSpPr>
          <p:cNvPr id="28" name="Rounded Rectangle 27"/>
          <p:cNvSpPr/>
          <p:nvPr/>
        </p:nvSpPr>
        <p:spPr bwMode="auto">
          <a:xfrm>
            <a:off x="5943600" y="3621892"/>
            <a:ext cx="1295400" cy="332146"/>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ctr" defTabSz="914400" fontAlgn="base">
              <a:spcBef>
                <a:spcPct val="0"/>
              </a:spcBef>
              <a:spcAft>
                <a:spcPct val="0"/>
              </a:spcAft>
            </a:pPr>
            <a:r>
              <a:rPr lang="en-US" sz="1100" b="1" dirty="0">
                <a:latin typeface="+mj-lt"/>
              </a:rPr>
              <a:t>M, E &amp; P</a:t>
            </a:r>
          </a:p>
        </p:txBody>
      </p:sp>
      <p:sp>
        <p:nvSpPr>
          <p:cNvPr id="3" name="Bent-Up Arrow 2"/>
          <p:cNvSpPr/>
          <p:nvPr/>
        </p:nvSpPr>
        <p:spPr bwMode="auto">
          <a:xfrm flipH="1">
            <a:off x="2084867" y="3382539"/>
            <a:ext cx="1316667" cy="1142999"/>
          </a:xfrm>
          <a:prstGeom prst="bentUpArrow">
            <a:avLst/>
          </a:prstGeom>
          <a:solidFill>
            <a:schemeClr val="accent2"/>
          </a:solidFill>
          <a:ln w="3175" cap="flat" cmpd="sng" algn="ctr">
            <a:no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spTree>
    <p:extLst>
      <p:ext uri="{BB962C8B-B14F-4D97-AF65-F5344CB8AC3E}">
        <p14:creationId xmlns:p14="http://schemas.microsoft.com/office/powerpoint/2010/main" val="286413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18"/>
                                        </p:tgtEl>
                                        <p:attrNameLst>
                                          <p:attrName>style.visibility</p:attrName>
                                        </p:attrNameLst>
                                      </p:cBhvr>
                                      <p:to>
                                        <p:strVal val="visible"/>
                                      </p:to>
                                    </p:set>
                                    <p:animEffect transition="in" filter="fade">
                                      <p:cBhvr>
                                        <p:cTn id="7" dur="500"/>
                                        <p:tgtEl>
                                          <p:spTgt spid="164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416"/>
                                        </p:tgtEl>
                                        <p:attrNameLst>
                                          <p:attrName>style.visibility</p:attrName>
                                        </p:attrNameLst>
                                      </p:cBhvr>
                                      <p:to>
                                        <p:strVal val="visible"/>
                                      </p:to>
                                    </p:set>
                                    <p:animEffect transition="in" filter="fade">
                                      <p:cBhvr>
                                        <p:cTn id="17" dur="500"/>
                                        <p:tgtEl>
                                          <p:spTgt spid="1641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6414"/>
                                        </p:tgtEl>
                                        <p:attrNameLst>
                                          <p:attrName>style.visibility</p:attrName>
                                        </p:attrNameLst>
                                      </p:cBhvr>
                                      <p:to>
                                        <p:strVal val="visible"/>
                                      </p:to>
                                    </p:set>
                                    <p:animEffect transition="in" filter="fade">
                                      <p:cBhvr>
                                        <p:cTn id="21" dur="500"/>
                                        <p:tgtEl>
                                          <p:spTgt spid="16414"/>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3500"/>
                            </p:stCondLst>
                            <p:childTnLst>
                              <p:par>
                                <p:cTn id="43" presetID="10" presetClass="entr" presetSubtype="0" fill="hold" nodeType="afterEffect">
                                  <p:stCondLst>
                                    <p:cond delay="0"/>
                                  </p:stCondLst>
                                  <p:childTnLst>
                                    <p:set>
                                      <p:cBhvr>
                                        <p:cTn id="44" dur="1" fill="hold">
                                          <p:stCondLst>
                                            <p:cond delay="0"/>
                                          </p:stCondLst>
                                        </p:cTn>
                                        <p:tgtEl>
                                          <p:spTgt spid="16399"/>
                                        </p:tgtEl>
                                        <p:attrNameLst>
                                          <p:attrName>style.visibility</p:attrName>
                                        </p:attrNameLst>
                                      </p:cBhvr>
                                      <p:to>
                                        <p:strVal val="visible"/>
                                      </p:to>
                                    </p:set>
                                    <p:animEffect transition="in" filter="fade">
                                      <p:cBhvr>
                                        <p:cTn id="45" dur="500"/>
                                        <p:tgtEl>
                                          <p:spTgt spid="16399"/>
                                        </p:tgtEl>
                                      </p:cBhvr>
                                    </p:animEffect>
                                  </p:childTnLst>
                                </p:cTn>
                              </p:par>
                            </p:childTnLst>
                          </p:cTn>
                        </p:par>
                        <p:par>
                          <p:cTn id="46" fill="hold">
                            <p:stCondLst>
                              <p:cond delay="4000"/>
                            </p:stCondLst>
                            <p:childTnLst>
                              <p:par>
                                <p:cTn id="47" presetID="10" presetClass="entr" presetSubtype="0" fill="hold" grpId="0"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childTnLst>
                          </p:cTn>
                        </p:par>
                        <p:par>
                          <p:cTn id="50" fill="hold">
                            <p:stCondLst>
                              <p:cond delay="4500"/>
                            </p:stCondLst>
                            <p:childTnLst>
                              <p:par>
                                <p:cTn id="51" presetID="10" presetClass="entr" presetSubtype="0" fill="hold" nodeType="afterEffect">
                                  <p:stCondLst>
                                    <p:cond delay="0"/>
                                  </p:stCondLst>
                                  <p:childTnLst>
                                    <p:set>
                                      <p:cBhvr>
                                        <p:cTn id="52" dur="1" fill="hold">
                                          <p:stCondLst>
                                            <p:cond delay="0"/>
                                          </p:stCondLst>
                                        </p:cTn>
                                        <p:tgtEl>
                                          <p:spTgt spid="16411"/>
                                        </p:tgtEl>
                                        <p:attrNameLst>
                                          <p:attrName>style.visibility</p:attrName>
                                        </p:attrNameLst>
                                      </p:cBhvr>
                                      <p:to>
                                        <p:strVal val="visible"/>
                                      </p:to>
                                    </p:set>
                                    <p:animEffect transition="in" filter="fade">
                                      <p:cBhvr>
                                        <p:cTn id="53" dur="500"/>
                                        <p:tgtEl>
                                          <p:spTgt spid="16411"/>
                                        </p:tgtEl>
                                      </p:cBhvr>
                                    </p:animEffect>
                                  </p:childTnLst>
                                </p:cTn>
                              </p:par>
                            </p:childTnLst>
                          </p:cTn>
                        </p:par>
                        <p:par>
                          <p:cTn id="54" fill="hold">
                            <p:stCondLst>
                              <p:cond delay="5000"/>
                            </p:stCondLst>
                            <p:childTnLst>
                              <p:par>
                                <p:cTn id="55" presetID="10" presetClass="entr" presetSubtype="0" fill="hold" nodeType="afterEffect">
                                  <p:stCondLst>
                                    <p:cond delay="0"/>
                                  </p:stCondLst>
                                  <p:childTnLst>
                                    <p:set>
                                      <p:cBhvr>
                                        <p:cTn id="56" dur="1" fill="hold">
                                          <p:stCondLst>
                                            <p:cond delay="0"/>
                                          </p:stCondLst>
                                        </p:cTn>
                                        <p:tgtEl>
                                          <p:spTgt spid="16397"/>
                                        </p:tgtEl>
                                        <p:attrNameLst>
                                          <p:attrName>style.visibility</p:attrName>
                                        </p:attrNameLst>
                                      </p:cBhvr>
                                      <p:to>
                                        <p:strVal val="visible"/>
                                      </p:to>
                                    </p:set>
                                    <p:animEffect transition="in" filter="fade">
                                      <p:cBhvr>
                                        <p:cTn id="57" dur="500"/>
                                        <p:tgtEl>
                                          <p:spTgt spid="16397"/>
                                        </p:tgtEl>
                                      </p:cBhvr>
                                    </p:animEffect>
                                  </p:childTnLst>
                                </p:cTn>
                              </p:par>
                            </p:childTnLst>
                          </p:cTn>
                        </p:par>
                        <p:par>
                          <p:cTn id="58" fill="hold">
                            <p:stCondLst>
                              <p:cond delay="5500"/>
                            </p:stCondLst>
                            <p:childTnLst>
                              <p:par>
                                <p:cTn id="59" presetID="10" presetClass="entr" presetSubtype="0" fill="hold" nodeType="afterEffect">
                                  <p:stCondLst>
                                    <p:cond delay="0"/>
                                  </p:stCondLst>
                                  <p:childTnLst>
                                    <p:set>
                                      <p:cBhvr>
                                        <p:cTn id="60" dur="1" fill="hold">
                                          <p:stCondLst>
                                            <p:cond delay="0"/>
                                          </p:stCondLst>
                                        </p:cTn>
                                        <p:tgtEl>
                                          <p:spTgt spid="16401"/>
                                        </p:tgtEl>
                                        <p:attrNameLst>
                                          <p:attrName>style.visibility</p:attrName>
                                        </p:attrNameLst>
                                      </p:cBhvr>
                                      <p:to>
                                        <p:strVal val="visible"/>
                                      </p:to>
                                    </p:set>
                                    <p:animEffect transition="in" filter="fade">
                                      <p:cBhvr>
                                        <p:cTn id="61" dur="500"/>
                                        <p:tgtEl>
                                          <p:spTgt spid="16401"/>
                                        </p:tgtEl>
                                      </p:cBhvr>
                                    </p:animEffect>
                                  </p:childTnLst>
                                </p:cTn>
                              </p:par>
                            </p:childTnLst>
                          </p:cTn>
                        </p:par>
                        <p:par>
                          <p:cTn id="62" fill="hold">
                            <p:stCondLst>
                              <p:cond delay="6000"/>
                            </p:stCondLst>
                            <p:childTnLst>
                              <p:par>
                                <p:cTn id="63" presetID="10" presetClass="entr" presetSubtype="0" fill="hold" nodeType="afterEffect">
                                  <p:stCondLst>
                                    <p:cond delay="0"/>
                                  </p:stCondLst>
                                  <p:childTnLst>
                                    <p:set>
                                      <p:cBhvr>
                                        <p:cTn id="64" dur="1" fill="hold">
                                          <p:stCondLst>
                                            <p:cond delay="0"/>
                                          </p:stCondLst>
                                        </p:cTn>
                                        <p:tgtEl>
                                          <p:spTgt spid="16403"/>
                                        </p:tgtEl>
                                        <p:attrNameLst>
                                          <p:attrName>style.visibility</p:attrName>
                                        </p:attrNameLst>
                                      </p:cBhvr>
                                      <p:to>
                                        <p:strVal val="visible"/>
                                      </p:to>
                                    </p:set>
                                    <p:animEffect transition="in" filter="fade">
                                      <p:cBhvr>
                                        <p:cTn id="65" dur="500"/>
                                        <p:tgtEl>
                                          <p:spTgt spid="16403"/>
                                        </p:tgtEl>
                                      </p:cBhvr>
                                    </p:animEffect>
                                  </p:childTnLst>
                                </p:cTn>
                              </p:par>
                            </p:childTnLst>
                          </p:cTn>
                        </p:par>
                        <p:par>
                          <p:cTn id="66" fill="hold">
                            <p:stCondLst>
                              <p:cond delay="6500"/>
                            </p:stCondLst>
                            <p:childTnLst>
                              <p:par>
                                <p:cTn id="67" presetID="10" presetClass="entr" presetSubtype="0" fill="hold" nodeType="afterEffect">
                                  <p:stCondLst>
                                    <p:cond delay="0"/>
                                  </p:stCondLst>
                                  <p:childTnLst>
                                    <p:set>
                                      <p:cBhvr>
                                        <p:cTn id="68" dur="1" fill="hold">
                                          <p:stCondLst>
                                            <p:cond delay="0"/>
                                          </p:stCondLst>
                                        </p:cTn>
                                        <p:tgtEl>
                                          <p:spTgt spid="16407"/>
                                        </p:tgtEl>
                                        <p:attrNameLst>
                                          <p:attrName>style.visibility</p:attrName>
                                        </p:attrNameLst>
                                      </p:cBhvr>
                                      <p:to>
                                        <p:strVal val="visible"/>
                                      </p:to>
                                    </p:set>
                                    <p:animEffect transition="in" filter="fade">
                                      <p:cBhvr>
                                        <p:cTn id="69" dur="500"/>
                                        <p:tgtEl>
                                          <p:spTgt spid="1640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500"/>
                                        <p:tgtEl>
                                          <p:spTgt spid="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23" grpId="0" animBg="1"/>
      <p:bldP spid="24" grpId="0" animBg="1"/>
      <p:bldP spid="25" grpId="0" animBg="1"/>
      <p:bldP spid="26" grpId="0" animBg="1"/>
      <p:bldP spid="27" grpId="0" animBg="1"/>
      <p:bldP spid="28"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Freeform 22"/>
          <p:cNvSpPr/>
          <p:nvPr/>
        </p:nvSpPr>
        <p:spPr>
          <a:xfrm>
            <a:off x="1619694" y="1387178"/>
            <a:ext cx="7378995" cy="5056153"/>
          </a:xfrm>
          <a:custGeom>
            <a:avLst/>
            <a:gdLst>
              <a:gd name="connsiteX0" fmla="*/ 0 w 7378995"/>
              <a:gd name="connsiteY0" fmla="*/ 5056153 h 5056153"/>
              <a:gd name="connsiteX1" fmla="*/ 2573079 w 7378995"/>
              <a:gd name="connsiteY1" fmla="*/ 3673921 h 5056153"/>
              <a:gd name="connsiteX2" fmla="*/ 2626242 w 7378995"/>
              <a:gd name="connsiteY2" fmla="*/ 3620758 h 5056153"/>
              <a:gd name="connsiteX3" fmla="*/ 1020726 w 7378995"/>
              <a:gd name="connsiteY3" fmla="*/ 1568674 h 5056153"/>
              <a:gd name="connsiteX4" fmla="*/ 3689498 w 7378995"/>
              <a:gd name="connsiteY4" fmla="*/ 122646 h 5056153"/>
              <a:gd name="connsiteX5" fmla="*/ 6347637 w 7378995"/>
              <a:gd name="connsiteY5" fmla="*/ 388460 h 5056153"/>
              <a:gd name="connsiteX6" fmla="*/ 7336465 w 7378995"/>
              <a:gd name="connsiteY6" fmla="*/ 2855214 h 5056153"/>
              <a:gd name="connsiteX7" fmla="*/ 6634716 w 7378995"/>
              <a:gd name="connsiteY7" fmla="*/ 3727083 h 5056153"/>
              <a:gd name="connsiteX8" fmla="*/ 4508205 w 7378995"/>
              <a:gd name="connsiteY8" fmla="*/ 4715911 h 5056153"/>
              <a:gd name="connsiteX9" fmla="*/ 7378995 w 7378995"/>
              <a:gd name="connsiteY9" fmla="*/ 4726544 h 5056153"/>
              <a:gd name="connsiteX10" fmla="*/ 7336465 w 7378995"/>
              <a:gd name="connsiteY10" fmla="*/ 4726544 h 505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8995" h="5056153">
                <a:moveTo>
                  <a:pt x="0" y="5056153"/>
                </a:moveTo>
                <a:lnTo>
                  <a:pt x="2573079" y="3673921"/>
                </a:lnTo>
                <a:cubicBezTo>
                  <a:pt x="3010786" y="3434689"/>
                  <a:pt x="2884967" y="3971632"/>
                  <a:pt x="2626242" y="3620758"/>
                </a:cubicBezTo>
                <a:cubicBezTo>
                  <a:pt x="2367517" y="3269884"/>
                  <a:pt x="843517" y="2151693"/>
                  <a:pt x="1020726" y="1568674"/>
                </a:cubicBezTo>
                <a:cubicBezTo>
                  <a:pt x="1197935" y="985655"/>
                  <a:pt x="2801680" y="319348"/>
                  <a:pt x="3689498" y="122646"/>
                </a:cubicBezTo>
                <a:cubicBezTo>
                  <a:pt x="4577317" y="-74056"/>
                  <a:pt x="5739809" y="-66968"/>
                  <a:pt x="6347637" y="388460"/>
                </a:cubicBezTo>
                <a:cubicBezTo>
                  <a:pt x="6955465" y="843888"/>
                  <a:pt x="7288619" y="2298777"/>
                  <a:pt x="7336465" y="2855214"/>
                </a:cubicBezTo>
                <a:cubicBezTo>
                  <a:pt x="7384311" y="3411651"/>
                  <a:pt x="7106093" y="3416967"/>
                  <a:pt x="6634716" y="3727083"/>
                </a:cubicBezTo>
                <a:cubicBezTo>
                  <a:pt x="6163339" y="4037199"/>
                  <a:pt x="4384159" y="4549334"/>
                  <a:pt x="4508205" y="4715911"/>
                </a:cubicBezTo>
                <a:cubicBezTo>
                  <a:pt x="4632251" y="4882488"/>
                  <a:pt x="7378995" y="4726544"/>
                  <a:pt x="7378995" y="4726544"/>
                </a:cubicBezTo>
                <a:lnTo>
                  <a:pt x="7336465" y="4726544"/>
                </a:lnTo>
              </a:path>
            </a:pathLst>
          </a:custGeom>
          <a:noFill/>
          <a:ln w="92075" cmpd="sng">
            <a:tailEnd type="triangle" w="med" len="lg"/>
          </a:ln>
          <a:effectLst>
            <a:glow rad="127000">
              <a:schemeClr val="accent1">
                <a:alpha val="86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81200" y="274639"/>
            <a:ext cx="8229600" cy="647699"/>
          </a:xfrm>
        </p:spPr>
        <p:txBody>
          <a:bodyPr/>
          <a:lstStyle/>
          <a:p>
            <a:r>
              <a:rPr lang="en-US" sz="2400" dirty="0"/>
              <a:t>The essential states of the IT service</a:t>
            </a:r>
          </a:p>
        </p:txBody>
      </p:sp>
      <p:sp>
        <p:nvSpPr>
          <p:cNvPr id="4" name="Up Arrow 3"/>
          <p:cNvSpPr/>
          <p:nvPr/>
        </p:nvSpPr>
        <p:spPr bwMode="auto">
          <a:xfrm>
            <a:off x="4641915" y="2720037"/>
            <a:ext cx="2514600" cy="2307402"/>
          </a:xfrm>
          <a:prstGeom prst="upArrow">
            <a:avLst/>
          </a:prstGeom>
          <a:solidFill>
            <a:schemeClr val="accent2"/>
          </a:solidFill>
          <a:ln w="3175" cap="flat" cmpd="sng" algn="ctr">
            <a:no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r" defTabSz="914400" fontAlgn="base">
              <a:spcBef>
                <a:spcPct val="0"/>
              </a:spcBef>
              <a:spcAft>
                <a:spcPct val="0"/>
              </a:spcAft>
            </a:pPr>
            <a:r>
              <a:rPr lang="en-US" sz="1400" b="1" dirty="0">
                <a:latin typeface="+mj-lt"/>
              </a:rPr>
              <a:t>IT Service</a:t>
            </a:r>
          </a:p>
        </p:txBody>
      </p:sp>
      <p:sp>
        <p:nvSpPr>
          <p:cNvPr id="7" name="AutoShape 2" descr="data:image/jpeg;base64,/9j/4AAQSkZJRgABAQAAAQABAAD/2wCEAAkGBhMSERQTExQWFBUVFRwYGBUYGBoaFxwZGhgVFxwYGhoYHSYeGRwjHBcXIC8gIycpLCwsFx4xNTAqNSYrLCkBCQoKDgwOGg8PGikkHyQtLCksLCwwLCkpLCwsLSwsLCwtLCwsLCwsLCksLCwsLCwsLCwsLCwsLCwsLCwsLCwsLP/AABEIAMkA+wMBIgACEQEDEQH/xAAbAAACAwEBAQAAAAAAAAAAAAAEBQADBgIHAf/EAEIQAAECBAQCBwYEAwYHAQAAAAECEQADBCEFEjFBUWEGEyJxgZGhMlKxwdHwBxRC4SNi8RVDcoKSohYkM1NjssI0/8QAGgEAAgMBAQAAAAAAAAAAAAAAAAMBAgQFBv/EAC8RAAICAgIABAQGAQUAAAAAAAABAhEDIRIxBCJBURNhkbEUMnHB0fChBRVC4fH/2gAMAwEAAhEDEQA/AIKrs2LPHPVOkudbxXSrQtAUg2I8QbODzjvIU3EdcBaCpKicoWNGIcN4XHhBycGExJmSzbdF8yfqH37o5UlW1j4a8QdolJjq5KtEg+8B5209Irr1IAq+jUhICnu9jCkKKDxT8O/lzjWVFYmoSyglHuqYjtcGHtPwAeJXdFpVMlSqiolZky85lBYSvRwkhV3OmnjCcsow7ZKi5dGfILBWx0MXS5xSpJ438rEehhXN6RSRkeQQl2BQssH2UC5A7v2h6ZkoS0pUlsyj2s4VksBsw1YkHYc4tGSl0wlFrTGnWyjNKgtru4TmBe7i9je4OhBbgNfTVEoS8ySCWD2Z2I/fzjyxUwoWUl7cfv1hjQ4sQoAm2/dv6RNlaN7MwZM7ty1BSAcpGhS/LfXbWKsWNPKAFllSADoGYAc2Nt4V4LWmTOmyl37JfmEsp+du0OMZepmqmTCkqZndR0ADuS2thoNdos7rkA2xtAlKOXKBNIWkKLpyED3dFC78hbmon9JmmGWgMmwDW0SNQbu43MA1WIgBSUDsj9R9sjQPdhxYeZaFkmlvm0HPWFuT9AQ1rsSK3fcaeEIqpBBc3zXBg9Zj4hIUjKdrfSKy2WFWaLZan7JPdyP0P0iw4fcjNpyjoSEp58zFKYHEqkUp2Gmv9I5mSGtp32vHc2e2n34RwJjuo3IZn8b+HDnBoDkKP1BiCYSQD2RwH3ePilHdj3x0EqyuAEjlr/SABwMVWhYMspJDdspBV7IDOQ+r87xo8D6UTVKAWtViLE68owkuCJNWtOhhim7A3WN4F1qnlnO4dge0AQ9wdW4h9Iy1Zh5lkAhn0Oo8CLRZTdJlpUlQJ7LWPLUHv+cEVSloKZ0oZpSzdCrhKgXynjsQbFvGLNqRBnZ6CoO1h8/iYETLt4QXjNaVr0CQ+gDC/dAa51m4Qh9khKaVIl5zc7Dm7AecfJacuVtuXy845krKgAdE6fX74xcUWgAc0WHontlCUL3RfKrmngf5fLhFc7DSFEN6QDR4gUEG1i7PDg9IFL7RyknfIg/KGpxYC3D8QVKU4uDqnYj5HnGsp6oTEBSS434g8CNjGQFGePpF9DPXJU6bjdPEfe8Jh4mHVj34fIvQ1pINoBnpBdwCHu4+kPuiKJdSd+YO0G9KOj6ZYBS3Fo18k+jHLIoy4tGJXOKb7AEBttWN93u8EmZIUE55KawzbCWoFSy/6swOdKtnd7xeZKcree3P4Quk1CpRzySUkGygz+HCMufApyTbNWPLwTQm6S4CqlWUBASzLCM2ZSAS6UrPvC1u6O6OeepzJAUFMFA/pXYm+z3Y/QxfMTmKnJJKVEklyTq54wio8SMibo6TZSToRwPxfaIr4e0VvmaWYkrQg75QG4BLi/CK/wAupOvZH81vIamNFh1TT9QJyCXuEhu0ksWdWjh3DC7DTbK1tV2yVb78e88e+Htpq0Laa0bLoapHXCZ2lkBSbgAB0nW52BF21hFjE9CJi8ubMQQ1kpTmSxDB3YEjUXjS/htTpXMckZUIL66l3vps0Z/pfQhM5x/eBxzYBLtqLgxqnFcKXsn9yPUQSpwe+hLH4/H4QQuYjdafN/hHJwWcz9WoDioZR5qYQHUJlyQVzjpogG57yNu6/dGFzUey6i2cVuJS5acxUDwA1PcPmYWDpDcdgpCuKmtxsHEFyej9biJE2TT5ZaAyVNlSzvZ/au+gPfAUzotN7ecOUAlRvmA3VfVt4zPPbpMusbew5ePSiG7KSzZlLWv/AGplpfzg6iq6RQSTMmqUDdkFSTd2KAjTlmhSnoYoy5S0LKzNJCZaQSvskg8mB35iDZHQKsl1Alhgoh8pWxZswctlJ9LGFvN8y8YP2Lp2EzFqJlBc0av1akK/0rAJPc8CSVMfQgjz8viIYzKWdImBM+WqWr9K0gJUe5uwvwJ7obIVLqA04gqZhPSGmDktJsrxIPBovHN7kvDfRnJsolObUOzjbg/D+sXoptoJxHApsk6gpI7Kk+yoAOwPvDXKWVwBF4t6P0KlqdwALlRFgNyW/rGmOzO9diuZKMtVxHLOCfSG/SEgr5Ab7CEoqkjTz/aJapkJn0IhvhWK9Wkp2UGI2Pgd+cJV1ye0kOoKbXiN7+Ed5W0tEJ10SG4vSpOVSdw/i5DeXxhUinL3g1OJhbJNgAwV4k384d4XQS7KWpOUFyHLtuABckjhbmImuXRHQjSmO47qgHtFcBIPNl9tPi/pFpQn3E/7vrHWXRtvpHTxAGlXTIAYhQVpp83t5QJPom0hmmfmASrZgDu1g19e74R0pLBiHTdhw7uHdHnnygd2ORSK8FxRdOrMnsnwIPeIKxfpTOnWWhOXTMl+JuX+XCEeKCYhlIujcAdoR1R14IsXfnGrHPI4d6ESxYnPk1sNqFLmpEtBdSuGrd3gfIwRNwpaEB0EADxh90IoZClqmM0xCe02ikWdYTpmSwdtQ+4ja4pToUhUs5czf0ffxh+PxWSD8/XucvxbcJ1BHjKaftEj3VW/yqjCYqrtGPSK6QZc4pUGLt5gi3EX1jznGJRCj3xvyu0miIhuAY71XZPaSqxTxHyPA7RoUrkMStaspDgJCSSNCCToQ4sx1jzxC2MMJFSVMDsSfh9ISm10PVS7PQsN6YSqQKEiVdWpWrOe7ZLcmgDFen9RMIuElg5SAk+YEZVU8wJMnOo8IOUn2y3GK6Q2xHpKtWpJvvd22A3u0Pejf4bVNWetqF9U9wFJzL/0uAnxvygj8L+iSqqaJgCXTdKlB0oDkZ2/UokEJH8pLi0exp6FzJYdFQVK91ScoPcxLeIVGPJKbtYy3lT87F/RbAKilOVVT18pvZWllpOxSoEuNik+HAg4zgoTXS1gDLNsRsSRlUD3uD4xo8PqyQQoMtJyqHP7+yI+YpKBShW6FpWGuWBv6fCOZKTvfZqikn8mZvoPhCKaZUUimzIX1kl/aVIXcNuQlQUktoe8QZ0tp+rmSJyE5lheTKNSFAjyBPrGmVIlTcuZIUxzJJFwfeQrVJ5ggwn6WVZpwiaBmKUrSlw/aVlSCRuwzHwh78zsTFuLok7oZOnSymcqSQr+7IJH+oaEcQ7bGPNOlPRSZQqBvkJZjqCXIBI9pJALK17KgefPRf8AFarlVcmXMnipQtCSogks4zFKswAStId8oAB4iPYenGCpqaVSCwUeyk8CogJPhMyHuBjcoKHQhZHezxzBcZysLFKtUKuDvcH7G0NxhcuXJmrkE5MrqQS6kMpJb+ZHPUMH0c5+hTSiWZc1apdQ9j/dgjVCxqA/6hpzFoOw/E1SlOCQpJYj0I+7Q3Hm4PQzJi5rZk8YqCruH1OvnCckmN30gwJBSamnDS/7yWP7sncf+Mn/AEm2hEZafSpI0butGq+W0Y3Fx0xbJusDn8INq5vZbc2jmVICDYX4mPlZKKhbUXiPQgGlKg+RVkWe0L0JO4Ii4rYQIAwKvFgDwOlUXIiwFqEcDHWSPtMoHf1gsCLJEjuWoKF+L+Q8ouQuzfRt/MXhZLqLhR9rTW/jf15R2JobTw0/r+0cVxOgMqiWAAQ17Nr99xhNU4MVKzSjlUzlOyvoYJ/MncONuDcnHIR1LmkHtBhz4NrybziijKG4DVNPUi3onjxk1EtRGUpUMyTwNiPJ42GO0sqdlZSkrlqXKzA6oSc0txv2VN4RlZ+HomgKLhQ9lYHxj4mpqETD/DK0lTkpI0ygOxPEC3xg+PyWtMmWGLdy2GT8BmC3tcCLK7wDGTx7oypSyQCDuGIv3RvE1Sm79i/2IaYDW5iROSi2hUxccb6+EXh4yUnxYLw0fU8ArcIVLJcRRJXePX/xLwRJOeWhkmx5FtDwjxycGURG3Hk5Iy58axS10wgzvSKVhWXMxykkBTFiRqAdCbiKVKhriiFIUJKgRkASA+j324kueZhl7oUvNZ7F+EVaJUgJ3PqyQAPT1jD9IelFR+clqEyb16pgJTlZJQQgpUhYOZ3KwwYJCRzizo/jPU2JYFlJO2gBHo/jGjT0hpVK9gzJh/QFEIJPEDjuBrvGLcZN0aHG+je09UpQlTle3Np0FfNQzDN4ho+YbiQWpRfdh3Cw++cLKWsWoZphdStWsABokDYAbRmDXVcmYpMuQVDMWUQS4exDRzJN5Jto248fGFSPUUTAEtttyjiqp01EooVf6i4L7HQvGIoKjEp1sokj3lAW7khyfFoar6VUtAjJPqhNm65AAZhOgAQgW5PDEpXoTOMUuxPRdD6Omqetmy1JWC+VMojNd/aCyhidcqQ/LSNtVYwqpSEIlrSkqSStQy2SpK924CFMvpGspSpaerzB8jupPJTWfiBppfWKa3pPLlS1TJiglKQ5J+XEw2OSc9RIeBLzSPOvxAwHrMQqFyiwCgVkkBKVEBT6uAXB01eF1ZWoCgy8ysiUnLopQBDjc2y7XYxncX6SGqnzZ1xnWSBsE2CfFgPKKqZRJYHXU7nvjoRxulb6E809I3uB9Icin6pSkkEKBuCkuCCkm4ZxpCDpVg3UKTNkFXUTCSgF3QQ2aUoHdLhn1SQeMc0tUUs1hGrw6eirkLpZhCc7GWs/pmJfKe4uUnkoxMXxfyKZIcl8zEU0wqSFCxiLBe7kngI2FJ0QMoATcqNXzKGr3FncjlBM2TTJQjOrOSSxSzbe8HPoNbx0Vj1sxGOFKSLQPNw1ZQpWU5Rqo2HBn3L7R6BNoqQocTC3DIH/APaM10gnCas9W6koLBLHsi7AJ0A4njEuCSAQSU3i2okKKDlLcTu0XGQU6gA8N/HhBFMtjo4MLr0JBqLowvK6NdX09e8iLhLnDh4i8GyekGUmUQw17/v6w9k1CVJCsoL75m+UXUY+hAsOYqbZgRcNYAP8IIRKygFV77APx5QqRPU4Z/i0WzJxOnG/1+Mcdo6IbPm5i/po3BvMRSmcokNw8WPGKZc4m7R3OmF3Hfbw+kCRAwoq4IDP4eZI+/nDinndYMyb2jCVmImWpLuHdmGa40HLWDl9JFSZfWBgsbWa5GohGbw3Pcex2PNw76NnT06iSDc7Hfy48x6R0tAUChWUjgq1vkeYjAK/FOqtaQCOEsf19Ypn/iXVKL/wR3Sx9WjP+Bzv2G/ioHo1IOq/hEFcvcK7WVw7XLlOt9IzfSTotIUtSjLygq9pGz8QdfMQgR+J9ULPJNmcyw7as7vHcj8QauYMjyiD/wCNOnD1+2jVgw58UrdNeuxObLjyRpgdT0IDuiYA3vA+RsWi/H8Gmz5pnCTqAVdUsLDgM9rgcob0+JIWwV2Tu+55HxgwTlyVZ0EpI0VvfcR2/gwbs5ym10YimqMiQiYCG0J79ORhnh9aJZzJbv8A3jadOcKRW0kuqShKZoHbyhn1Dt4D/VyjyOalcsslSk8gT9mM2XDTcZD8fiGvQ9Lp+mBAuH8Wiz/jiqOVMpFPLCixmTJmfLYlyhLcOe0eYIxmYNcqu8fNLGCpfSFO8s+CvkR84xfhMad0aH4vkq6NxXzZs5QFRialS2JKZKSi7hkgJsQQ9yLNpeK8Jo6WRNK5KFrVbKuaxUm1ylgACeOo2aMmOk0sC0tZPNQA9BAVZ0nnLGVJ6tPBFj4q18mhvw7VXr5aE/GjHa2/mehYv00lyAxOeZ7iTfxOgjzvG+kU6qU6z2RogaD6nmYDoZJUrj9YOn02RBfhtYfvDIwjFVHQqU55NtgMnhDSlU3zhVJMEiYTppDQgxoquOifOCsOnKSoEcYWSEAe15QZKqSLACKtD0zeYxjKlU6JobMtQQt0g9pILG+hUkeOSMxKxCYtYChnbZtEtsEh0jfSD8JndfInSCLlBUj/ABy+2PEsU/5oz8pR1Dvyh2Obqn6GXLGpDCdiT9lAKUjc+0fpAFRWZBmPgBBMwZiCzFu1pdXENFVVhwWAWun1i8rYs+SK1B1dL+99dIYhgkqJDM5OzcYQlUVKluCLgHUA28t4ryA+Tq0zZ2ZPZSmw7ufMw4TigYOlywD5iNLaQspKMnspGtuZJ+MXmgUNohX2QPM5Dsfvzj7LLj7+cArUo3Hn5xbJqSHF7cIw8TfZYSRfR7u7fEREzW5x1OmEjZjxteFeIVJQgncxKVgwfF8cbspYnflrCCfUKX7RJ+EVrJcvxjmHJUZJSbPrRGj5H1IvE2VDsMoOsVf2RqflGhlSUpDJDCOKKn6tAT598Xgw+Kohs5MWya1YGV3TwOnhwjgx8Qm7RZdgbmTW9XQyJpIvMWgoO6WDjm4Wocs3c2K6TYOArOjtIVdJ3b6jQ90abGkD+zZGYEKC1AAgu5yks/JvWENFWgAy5l0H/aePdxH0h/iFbUWQnRkDQu9274FXSqEajFsLyFxp8tYSVI0cabxgkqdMZpixSY+NBc5QLWGnn9/KKBra0Voq0N6NIlJY3UbkDXkPCKMQqipJ2bbxiukFvjHM9HZV97xNDX+UEgmWthzhtQ/h/iE2R+YRSzTKy5gpgHSzukKIUoNwBeEkpUSmn0Viw6S5MHyJfGF6J/CGtPh80gEoW3c3xgbNER30d7E1CgbhQt4xxidH1U+ZL2Ssgf4XdPoRAtPSqSocX0NjDfpN2lypv/ckpzf4kOgv4JT5xGJ+YrnjqxUgReEwoTjaPdV32MFysbknVRHeDGlSRlKMXlJQUl2zPb5wJFVTO6+cT+kadw+usX5IXdsAvDKjIsH4WPCx4xoxi0m2ZCXYO4BOm5KS5aMkixeClzUKvmULC2QHQAa5hw4QyMqID0pN7O92jpKgTfeKkT2BFmPmNHbydo5SsG9/pGCjcEzFdkeTjvjP4yo5gnVviYdOPrfeEtWHmKPOLQWwasRz0soxyJZ4GGx9RHAMNE/DFwkK4GCsPoSVpfR3PheLwPv94JpZjKNttYlLZDgkrGjxyVQN+ajn81DbEBOeLqdXa7oXGqhn0cqQamUDusebgj1+MXg/MgNF0tlmTTyZarTFrXNWl3IzZcua+pue5oyClwz6bV6lV1QVF3mO/IgZf9rQh/MRfxE+U9kLobUdaGyLPZ2PD9vhAGKYeUk2tFH5iGFDWCYOqXrog/8Ayfl5cIQ/MqJTM5MQ1ooNjDbEaTKSIWNChhdILHvg2XR58/aSkJS93u9gAAC5c91tYAkhwRuPhBjOAR3QMZH5noPRXAKhFNKqq6rnIp0gGRTyy65myGfR7NYm2wgTp90ESmV+dQg05dKp9NmStaELVlE5khIS6ixQLObMxAzvQzpKJE3PULUsSEESUKUWQon2ki4sAQwv2raR30h6dzqpMxLZZMxQK2bPMIII6xV7BgyRYADnGJRyLJoZcHC2xlQYXJpyClIWrULVfxGwi2qxIrPutcDaM/KxwrAHAMPpBNRP7AMO+Hu32aVKFaGKK/N2VeHfBmPIzUksPcLUkn/GkH/4jLInHMO+H1bU/wDLJG/WA+SVP8RDIxqSoRmncaEKJOQARwtAOwgvMCGMBEhyHdjGhmI6QgDS0dgxTnjoTIgDqaraPueK08YnXRFgNwpw39I6TLFm3G8VIqABoGj6qa12eMxtPsggKf70hcEFROXj8YLmrcE8oqo8MTMTmXPlyg5GUqVmtvlA3fjtE9bJXyOfyBa5SnvN/j8opVTykjtTU6bFz6Q0lYJR7zZs08ESvmpRhrSdHwQOqoJy/wCaYsoHkEgesVc6/tfcOL919/sYRQdZCVkp43HhBdLOBB2vBOMU65dUUTJKZCgAciXY69q5Ln6QDUoUVFvhvDov1M81phRmiPnWiAepXzjkylxbkIoNMwRbRVWSYlTsygXhWUKidWvhExnxaYUb78ScOSieichWZM6TLW+7lOW+98pN4xnWCNp0rWZuF0tTleYoCnWbsAn+LYe8SRfkeMef9WqNPiqU9ERugzrBE6wQGJaonVqjJZND2fO62Vm/UmyvkfEDzBhEU9rvtDzA8EmrlLmJZQ9kpGoYg5iHty74XzaIgkat8Rt5xLYyKK5UplA8bGGFPTe0k8H8oi6Zn5H4GDp7IUFqskpufj8oXJj6oy2ISMqzzv8AX1gjCLFT3S3aHH97xRXVfWKfYaCLqZJElRA9pQT4XV8hEozPvQfOwcEdZJLj1HIjaBhVqTZQgaTOmILpJSeI+7wScTmH20IX3pY/7Wi+mSpNBFFPBNoIrsSSSEuGSPU6/ADwhRNqVGyUhA5P8TAvVmK9MJSsbfn08YEkTNSd4EyGOkvE8igeJoiTJ9u+AHMRjBZIwTPiGYIXgmLhVKgsDRTk5Wjmaokxwo7x0hcLNh8meye6ND0WWBKQEYf+YmEk9asnKe0WYMzAMNdoz01PZI5j5xpqOgy00lU7FESZZQCmSgvMSDdilJcG/CF5GuP/AL+xZKx1U1tegN/ytGD7oGfyGc+MJKjEUpcT8RnrBd0ywof+xu/dFmHow5RART11cv8A0pJ7k3jRyMOrgHpsMpaRA/vJ7KWOZJYhu6M7mo/L6L+WFI8prZcpU8qkmYUMP+o2Z99Nt9o0VHhoMpKsrkh9DxO+kLukkuaKxfXTZU1RSCVyiChtALcLjyhzSU7S0W/SLvy7o343aTKSWisYW2ob/L9RHZwpJDMCT4fK8Pz0XyoSqdMTKKg4QpXaZndmYdxMWSq6npcnVqVPXqTlOVPcWufp4RpWKVXLSEcl6GbXgSRbJ8viI5/sMcAO6/yj0etraSvkpmLX1ExHtBipVza2p/eEyMIpcz9eopGoy9o+tot8FtWg5L2Kui+JIkyTTT5AnSivNlZtbE8zpw0i6p6P4fOV2aebKB9lkEm/DKWI8eMXysckUwyyZRU+pmEv3MA3rHX/ABtUAuhQTyADbcdfpDYyUV5mv79Sji3tL/JRj/4cU8imE1JVcsAoMXLtbYMD6Rk09H5Z29Y0NbiUyoUVTZild+g7g9oBxCrlyUhR/iE+yi6cx5/y8SO7uzzaYxRpbFmLypVNTpCiQSSZYQrKsA+0c26SQGB56b56SmbMWgSyJ2ZQHaQxHNZGrE8do0IwNdRMNRUHMoj2duQYeykCzD0himmy2AAHABhC5RvZEUzN1WH1Eu6pKCkOSUrIZtznEZ3FMUM1gQUpToNfEmzx6QJGYZSUqB/Tt5aRk+m+FJk5FpQlIW4IbccxyaKKFbLSboyKGfQn78Y3eFUCTICVJUl2VYA8ePeYTdEMEE1RmTLS0lt7q4C/nG661MsAI02ct8jFo6KRjexHNwaVz9IoV0fTqB8I1HX5g7jwN4pErMWsTws8X0X4mWVg6RHxeBJOgfu0+Ea2ZSAja2t0v8YHVSE+yCfH94iiOJkf7HAjo4Snl6fKNYmiJsWSeNvnrHaMKVrm0/lT9YKDiY2bg3JvCOE4OPsRsKuYRwVAExn08D9WiKRHEQf2IDuPD+sVHAzw9I0yJYPI+HzaLxRD3VeQ+sFIOJlVKEdIIjhP3xiEWhI87rVdgNx+RjZ4EUdVLFLhJnLCBnnTXKSsAORm7IG8YiZ7P3wMb51plSxWYp1KQhLSZLJWwSGBCGUbcjGfP0l/P7DI+40qsSxJDJmT6TDUtZKQkqbxf4iFlVOoVkdfU1uJTPdRmyeBJceBgWkl0q1H8pRVFap/+pMfL3k6eYEPVUNeiW8+bR4bK4Mkr8E3c+MZFFQ1dfRfa5EuuzzPG5CE1SwinmUoygiXMJKr/qch2PjvGlpZYyJch8o0PIavGfx1aTUry1Rq0hIAmkEb3Sx2d/ONDTy2SGG3COnj/Kv799i5Guo+kEibJRJq0nMkZUTkjtAPYHlYbQPjfR1MlImIWVyleyWf/cCxjKzU8iY1HRHpHKlIVT1SCZKtDc5T3Pp3RshkjVTRnacdx+gllLD6ekffzYBskX8I1Nb0ETNSZtIpE1B0DnyP7xnp+DTUpUVIAy6h7+WsVeOX/HZeM1JaKk1PFI8z84668e4T/m+kBZmidfa8KssEVWJiVLVMBbKHYh76DWxuRrCjAUKnk1EwqWSWSTqSN77DTzjnHj/CTLT2jNILOmwSqz33O3Ac4PpXloShLZUhgG/eAp2xgZmXQerH0j7KmpJYhQ/zOPWAfzfEA+JifmBxUO4xNlxvMmKT7Den0jGdPKpShKlqVmJLizWLD5RppM9G4USd3PyjOdLcIKv4yDmNnDuRzA5RL6KS6GdBLTIlJlseyOd9yTa9yY6EnrHII5A2ijDMTE1Aeytxd7esFiUCf6/WK9lqPkulIbTzguSiY9rd6h8IHlSkvr6iOpkscfj9YkAtStQST4I+YMSUQNC3GyfkBABpbanzMVzqFhY3/wARgtgM1Tkvci8cqmkNw5Jcty4QmTSrJcgHvJPzg6VMyhjbuDCCwO5819z3lKfjaBhK5g9/9ItqZlnS55W+kBTkqIcOnkQfq0Q2AemiTq48ogkj3vhCwTVjn4Rwa7i3n+8FgIpbbnyiE84oJYR0tQhdFzt+yfvjG4wVUkACkwzrFkD+NUKZGa3aAOt+YjDSx2SOP7wwxDpJVTAyp6gkBgmUBLDM11DtGFZIOdJfv+w2NJbNvi+JViB/zFfKo0s3VyOyru97xvCBOMUKHUKedWL/AO7PUQgnj29fIxlZCgC7B+Jue9zd4rqqriX7zFY+HS19tfb+S3Kt/wDf3/gYYnVpnTVTDLlSiQBklOEgB7l9VaacI1TKADg6cI89NYncj77o38/pzhiEJSgTpvvOhjt7JKxlbix8rRtwwhTTlXsZsuVIrXNV9/1ioqJ2hJiPTiU/8GXMbitQ02sAee8CJ6eTE+zKli2+Y+NiIGo3+b7i+aPa/wAKZCkiYoA5SzwX0ymJQZhQnMVJysLlzuQOEeNSPxlxGWjJKMqWP5ZSSf8Ae8Kan8RMQmKK1VCsxLuEoT/6pENxZ4we76rQpPzcjcVaCkOW1YjhAgmJHaWoDgC/a5OPZHOMVSYlVVUzIalYJdTqWoC3dvBkzAp650uWqeZiVAkqzKOUJIBsrvDd8Y83icMJV1q9mqOPJkXKK10H4jJmJqQpYKAWOXYpOhSd06QxVWND3DOjuFoUJNQmWrOlkZ5ihMJdnScwIvawaMxM/C8zKufLkTk9RLv1irm4fIw1Unc2DMd2jmY/9Wwyb5WqV21p/p39BuTw2SDpK/0DEzwRHwzSNj5GFM/8NKiVNlpWpJlzXCZqHIzZCvKc2ViUpJ4WMF4z+HcySl5U5aiP0qBHEtmSSB4sOcP/ANx8PaXJb6Kx8Nmkm1Hr6h0ivbYnw+sFTShQ7QAPf8Y8yNZMB9tY/wAxixGMThpMV5/WN6kZuY6mqVJqDk7T6vcX279Pu0aCXVjYAvGGl4xNSoLCmUC4Vu8MJvS6apRUpEt1FywID7lgWHhaK3snmqNejEG0YeHzi9U7PcGMUnpRxl+Sv2gmT0nlvcKHkfnFuQckasTG/UY6ExPup8W+kJKfpRINioDvSR6wcnFJKvZUlfIEH5vE2TaGAnyRw++6OwEqFi3IBoXpWkXIblwgmmmBotZJ9XIPvH0PxEcEczFk1T/qgdUnm/e3yiAPqpadw/Mn6RwW5xwqSN3PiYpMpWym5MPpEEGenT9tAIHXXoG7nlCdSidbx8illXkY1VjQ2T6sPKBZmJrPAeH1gSJEWVeST9S1VSo6qPnFbx8iQFbskSJEgIJEiRIAJEiRIAD8Dm5aiUWftad9vnG8rJ38SUrLlKpStGH6228I86o0qMxARdRUMo/mcNrzaNYFVypqXlSyqW6cudA9vIr3+ab6XjmeMxqU1K10+3X92djwPiVjxuLT/NfRZIwU1ddNM7rUJSBlUkMOzlSAFEEAtcM+8GyTOTRT0UpXmlTljMD2y0wmxFyrKQfOO5OMVgYilQ2V2M1L7Kc3fT6awjpZFfLmTZstIQJkxWZJXLy5s5S3aULhRYHnzjHUp6k4pLjSbTWv5GOWKDfFN8rt07V/r7Gwm46o4ZI/NJHWJnSVpzPmdM0DNe+ZUvO/fBVdWKQqYormL7IBQLjsPdKfeLkeAjBV+EV9RlzpCkpHZAXLYA7gBXrBFPV1/XFS0pWUuFhSpaQc+Q6hQDutJBGhPeIS/BQryyj221fu1SX97LY/FQhN3GVaSdequ2zK1U3MtSmbMoluDkloqhjjpmdaesQlC2BLEF30JIJBhdHooO4pnEyKpNJ3/gkSJEi5QkSJEgAkSJEgAuk1i0eytSe4kfCDZPSOen9b8lAH94WRICbNEjpgo+3LB/wkj4vBtP0npz7SSnvc+oMZCJE2TyZ6FIr5S/YWO7N8jeLiY83i5NbMFgtQ/wAx+sTyJ5lMSJEipQkSJEgAkSJEgAkSJEgAkSJEgAkaro7gSFBRmGUewSAClSipwANSANbuLAvtGViQAMMRpOqWFfw1AnRKgRYsxALjTgOUfJVcgkBUpATuQFE6HQFYHwgGPkAD6mFPMLJSHZ+0kJFm/UqeB4awT/ZsvdKOIDymbj/+nv8AKMxEgAfVMiRLylQsbMAhWjXZM8m7nVtA28Aza2WD2ZaCG3SoMb6MswviQAOej9FJqKlInKTIlC62Ci4DdlLBRClFg5sHe7MSOltDJSpE2SUJzvnkozlKFA2KVLAdKgxYFTFw+kZ6JABIkSJABIkSJABIkSJABIkSJABIkSJABIkSJAB//9k="/>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data:image/jpeg;base64,/9j/4AAQSkZJRgABAQAAAQABAAD/2wCEAAkGBhMSERQTExQWFBUVFRwYGBUYGBoaFxwZGhgVFxwYGhoYHSYeGRwjHBcXIC8gIycpLCwsFx4xNTAqNSYrLCkBCQoKDgwOGg8PGikkHyQtLCksLCwwLCkpLCwsLSwsLCwtLCwsLCwsLCksLCwsLCwsLCwsLCwsLCwsLCwsLCwsLP/AABEIAMkA+wMBIgACEQEDEQH/xAAbAAACAwEBAQAAAAAAAAAAAAAEBQADBgIHAf/EAEIQAAECBAQCBwYEAwYHAQAAAAECEQADBCEFEjFBUWEGEyJxgZGhMlKxwdHwBxRC4SNi8RVDcoKSohYkM1NjssI0/8QAGgEAAgMBAQAAAAAAAAAAAAAAAAMBAgQFBv/EAC8RAAICAgIABAQGAQUAAAAAAAABAhEDIRIxBCJBURNhkbEUMnHB0fChBRVC4fH/2gAMAwEAAhEDEQA/AIKrs2LPHPVOkudbxXSrQtAUg2I8QbODzjvIU3EdcBaCpKicoWNGIcN4XHhBycGExJmSzbdF8yfqH37o5UlW1j4a8QdolJjq5KtEg+8B5209Irr1IAq+jUhICnu9jCkKKDxT8O/lzjWVFYmoSyglHuqYjtcGHtPwAeJXdFpVMlSqiolZky85lBYSvRwkhV3OmnjCcsow7ZKi5dGfILBWx0MXS5xSpJ438rEehhXN6RSRkeQQl2BQssH2UC5A7v2h6ZkoS0pUlsyj2s4VksBsw1YkHYc4tGSl0wlFrTGnWyjNKgtru4TmBe7i9je4OhBbgNfTVEoS8ySCWD2Z2I/fzjyxUwoWUl7cfv1hjQ4sQoAm2/dv6RNlaN7MwZM7ty1BSAcpGhS/LfXbWKsWNPKAFllSADoGYAc2Nt4V4LWmTOmyl37JfmEsp+du0OMZepmqmTCkqZndR0ADuS2thoNdos7rkA2xtAlKOXKBNIWkKLpyED3dFC78hbmon9JmmGWgMmwDW0SNQbu43MA1WIgBSUDsj9R9sjQPdhxYeZaFkmlvm0HPWFuT9AQ1rsSK3fcaeEIqpBBc3zXBg9Zj4hIUjKdrfSKy2WFWaLZan7JPdyP0P0iw4fcjNpyjoSEp58zFKYHEqkUp2Gmv9I5mSGtp32vHc2e2n34RwJjuo3IZn8b+HDnBoDkKP1BiCYSQD2RwH3ePilHdj3x0EqyuAEjlr/SABwMVWhYMspJDdspBV7IDOQ+r87xo8D6UTVKAWtViLE68owkuCJNWtOhhim7A3WN4F1qnlnO4dge0AQ9wdW4h9Iy1Zh5lkAhn0Oo8CLRZTdJlpUlQJ7LWPLUHv+cEVSloKZ0oZpSzdCrhKgXynjsQbFvGLNqRBnZ6CoO1h8/iYETLt4QXjNaVr0CQ+gDC/dAa51m4Qh9khKaVIl5zc7Dm7AecfJacuVtuXy845krKgAdE6fX74xcUWgAc0WHontlCUL3RfKrmngf5fLhFc7DSFEN6QDR4gUEG1i7PDg9IFL7RyknfIg/KGpxYC3D8QVKU4uDqnYj5HnGsp6oTEBSS434g8CNjGQFGePpF9DPXJU6bjdPEfe8Jh4mHVj34fIvQ1pINoBnpBdwCHu4+kPuiKJdSd+YO0G9KOj6ZYBS3Fo18k+jHLIoy4tGJXOKb7AEBttWN93u8EmZIUE55KawzbCWoFSy/6swOdKtnd7xeZKcree3P4Quk1CpRzySUkGygz+HCMufApyTbNWPLwTQm6S4CqlWUBASzLCM2ZSAS6UrPvC1u6O6OeepzJAUFMFA/pXYm+z3Y/QxfMTmKnJJKVEklyTq54wio8SMibo6TZSToRwPxfaIr4e0VvmaWYkrQg75QG4BLi/CK/wAupOvZH81vIamNFh1TT9QJyCXuEhu0ksWdWjh3DC7DTbK1tV2yVb78e88e+Htpq0Laa0bLoapHXCZ2lkBSbgAB0nW52BF21hFjE9CJi8ubMQQ1kpTmSxDB3YEjUXjS/htTpXMckZUIL66l3vps0Z/pfQhM5x/eBxzYBLtqLgxqnFcKXsn9yPUQSpwe+hLH4/H4QQuYjdafN/hHJwWcz9WoDioZR5qYQHUJlyQVzjpogG57yNu6/dGFzUey6i2cVuJS5acxUDwA1PcPmYWDpDcdgpCuKmtxsHEFyej9biJE2TT5ZaAyVNlSzvZ/au+gPfAUzotN7ecOUAlRvmA3VfVt4zPPbpMusbew5ePSiG7KSzZlLWv/AGplpfzg6iq6RQSTMmqUDdkFSTd2KAjTlmhSnoYoy5S0LKzNJCZaQSvskg8mB35iDZHQKsl1Alhgoh8pWxZswctlJ9LGFvN8y8YP2Lp2EzFqJlBc0av1akK/0rAJPc8CSVMfQgjz8viIYzKWdImBM+WqWr9K0gJUe5uwvwJ7obIVLqA04gqZhPSGmDktJsrxIPBovHN7kvDfRnJsolObUOzjbg/D+sXoptoJxHApsk6gpI7Kk+yoAOwPvDXKWVwBF4t6P0KlqdwALlRFgNyW/rGmOzO9diuZKMtVxHLOCfSG/SEgr5Ab7CEoqkjTz/aJapkJn0IhvhWK9Wkp2UGI2Pgd+cJV1ye0kOoKbXiN7+Ed5W0tEJ10SG4vSpOVSdw/i5DeXxhUinL3g1OJhbJNgAwV4k384d4XQS7KWpOUFyHLtuABckjhbmImuXRHQjSmO47qgHtFcBIPNl9tPi/pFpQn3E/7vrHWXRtvpHTxAGlXTIAYhQVpp83t5QJPom0hmmfmASrZgDu1g19e74R0pLBiHTdhw7uHdHnnygd2ORSK8FxRdOrMnsnwIPeIKxfpTOnWWhOXTMl+JuX+XCEeKCYhlIujcAdoR1R14IsXfnGrHPI4d6ESxYnPk1sNqFLmpEtBdSuGrd3gfIwRNwpaEB0EADxh90IoZClqmM0xCe02ikWdYTpmSwdtQ+4ja4pToUhUs5czf0ffxh+PxWSD8/XucvxbcJ1BHjKaftEj3VW/yqjCYqrtGPSK6QZc4pUGLt5gi3EX1jznGJRCj3xvyu0miIhuAY71XZPaSqxTxHyPA7RoUrkMStaspDgJCSSNCCToQ4sx1jzxC2MMJFSVMDsSfh9ISm10PVS7PQsN6YSqQKEiVdWpWrOe7ZLcmgDFen9RMIuElg5SAk+YEZVU8wJMnOo8IOUn2y3GK6Q2xHpKtWpJvvd22A3u0Pejf4bVNWetqF9U9wFJzL/0uAnxvygj8L+iSqqaJgCXTdKlB0oDkZ2/UokEJH8pLi0exp6FzJYdFQVK91ScoPcxLeIVGPJKbtYy3lT87F/RbAKilOVVT18pvZWllpOxSoEuNik+HAg4zgoTXS1gDLNsRsSRlUD3uD4xo8PqyQQoMtJyqHP7+yI+YpKBShW6FpWGuWBv6fCOZKTvfZqikn8mZvoPhCKaZUUimzIX1kl/aVIXcNuQlQUktoe8QZ0tp+rmSJyE5lheTKNSFAjyBPrGmVIlTcuZIUxzJJFwfeQrVJ5ggwn6WVZpwiaBmKUrSlw/aVlSCRuwzHwh78zsTFuLok7oZOnSymcqSQr+7IJH+oaEcQ7bGPNOlPRSZQqBvkJZjqCXIBI9pJALK17KgefPRf8AFarlVcmXMnipQtCSogks4zFKswAStId8oAB4iPYenGCpqaVSCwUeyk8CogJPhMyHuBjcoKHQhZHezxzBcZysLFKtUKuDvcH7G0NxhcuXJmrkE5MrqQS6kMpJb+ZHPUMH0c5+hTSiWZc1apdQ9j/dgjVCxqA/6hpzFoOw/E1SlOCQpJYj0I+7Q3Hm4PQzJi5rZk8YqCruH1OvnCckmN30gwJBSamnDS/7yWP7sncf+Mn/AEm2hEZafSpI0butGq+W0Y3Fx0xbJusDn8INq5vZbc2jmVICDYX4mPlZKKhbUXiPQgGlKg+RVkWe0L0JO4Ii4rYQIAwKvFgDwOlUXIiwFqEcDHWSPtMoHf1gsCLJEjuWoKF+L+Q8ouQuzfRt/MXhZLqLhR9rTW/jf15R2JobTw0/r+0cVxOgMqiWAAQ17Nr99xhNU4MVKzSjlUzlOyvoYJ/MncONuDcnHIR1LmkHtBhz4NrybziijKG4DVNPUi3onjxk1EtRGUpUMyTwNiPJ42GO0sqdlZSkrlqXKzA6oSc0txv2VN4RlZ+HomgKLhQ9lYHxj4mpqETD/DK0lTkpI0ygOxPEC3xg+PyWtMmWGLdy2GT8BmC3tcCLK7wDGTx7oypSyQCDuGIv3RvE1Sm79i/2IaYDW5iROSi2hUxccb6+EXh4yUnxYLw0fU8ArcIVLJcRRJXePX/xLwRJOeWhkmx5FtDwjxycGURG3Hk5Iy58axS10wgzvSKVhWXMxykkBTFiRqAdCbiKVKhriiFIUJKgRkASA+j324kueZhl7oUvNZ7F+EVaJUgJ3PqyQAPT1jD9IelFR+clqEyb16pgJTlZJQQgpUhYOZ3KwwYJCRzizo/jPU2JYFlJO2gBHo/jGjT0hpVK9gzJh/QFEIJPEDjuBrvGLcZN0aHG+je09UpQlTle3Np0FfNQzDN4ho+YbiQWpRfdh3Cw++cLKWsWoZphdStWsABokDYAbRmDXVcmYpMuQVDMWUQS4exDRzJN5Jto248fGFSPUUTAEtttyjiqp01EooVf6i4L7HQvGIoKjEp1sokj3lAW7khyfFoar6VUtAjJPqhNm65AAZhOgAQgW5PDEpXoTOMUuxPRdD6Omqetmy1JWC+VMojNd/aCyhidcqQ/LSNtVYwqpSEIlrSkqSStQy2SpK924CFMvpGspSpaerzB8jupPJTWfiBppfWKa3pPLlS1TJiglKQ5J+XEw2OSc9RIeBLzSPOvxAwHrMQqFyiwCgVkkBKVEBT6uAXB01eF1ZWoCgy8ysiUnLopQBDjc2y7XYxncX6SGqnzZ1xnWSBsE2CfFgPKKqZRJYHXU7nvjoRxulb6E809I3uB9Icin6pSkkEKBuCkuCCkm4ZxpCDpVg3UKTNkFXUTCSgF3QQ2aUoHdLhn1SQeMc0tUUs1hGrw6eirkLpZhCc7GWs/pmJfKe4uUnkoxMXxfyKZIcl8zEU0wqSFCxiLBe7kngI2FJ0QMoATcqNXzKGr3FncjlBM2TTJQjOrOSSxSzbe8HPoNbx0Vj1sxGOFKSLQPNw1ZQpWU5Rqo2HBn3L7R6BNoqQocTC3DIH/APaM10gnCas9W6koLBLHsi7AJ0A4njEuCSAQSU3i2okKKDlLcTu0XGQU6gA8N/HhBFMtjo4MLr0JBqLowvK6NdX09e8iLhLnDh4i8GyekGUmUQw17/v6w9k1CVJCsoL75m+UXUY+hAsOYqbZgRcNYAP8IIRKygFV77APx5QqRPU4Z/i0WzJxOnG/1+Mcdo6IbPm5i/po3BvMRSmcokNw8WPGKZc4m7R3OmF3Hfbw+kCRAwoq4IDP4eZI+/nDinndYMyb2jCVmImWpLuHdmGa40HLWDl9JFSZfWBgsbWa5GohGbw3Pcex2PNw76NnT06iSDc7Hfy48x6R0tAUChWUjgq1vkeYjAK/FOqtaQCOEsf19Ypn/iXVKL/wR3Sx9WjP+Bzv2G/ioHo1IOq/hEFcvcK7WVw7XLlOt9IzfSTotIUtSjLygq9pGz8QdfMQgR+J9ULPJNmcyw7as7vHcj8QauYMjyiD/wCNOnD1+2jVgw58UrdNeuxObLjyRpgdT0IDuiYA3vA+RsWi/H8Gmz5pnCTqAVdUsLDgM9rgcob0+JIWwV2Tu+55HxgwTlyVZ0EpI0VvfcR2/gwbs5ym10YimqMiQiYCG0J79ORhnh9aJZzJbv8A3jadOcKRW0kuqShKZoHbyhn1Dt4D/VyjyOalcsslSk8gT9mM2XDTcZD8fiGvQ9Lp+mBAuH8Wiz/jiqOVMpFPLCixmTJmfLYlyhLcOe0eYIxmYNcqu8fNLGCpfSFO8s+CvkR84xfhMad0aH4vkq6NxXzZs5QFRialS2JKZKSi7hkgJsQQ9yLNpeK8Jo6WRNK5KFrVbKuaxUm1ylgACeOo2aMmOk0sC0tZPNQA9BAVZ0nnLGVJ6tPBFj4q18mhvw7VXr5aE/GjHa2/mehYv00lyAxOeZ7iTfxOgjzvG+kU6qU6z2RogaD6nmYDoZJUrj9YOn02RBfhtYfvDIwjFVHQqU55NtgMnhDSlU3zhVJMEiYTppDQgxoquOifOCsOnKSoEcYWSEAe15QZKqSLACKtD0zeYxjKlU6JobMtQQt0g9pILG+hUkeOSMxKxCYtYChnbZtEtsEh0jfSD8JndfInSCLlBUj/ABy+2PEsU/5oz8pR1Dvyh2Obqn6GXLGpDCdiT9lAKUjc+0fpAFRWZBmPgBBMwZiCzFu1pdXENFVVhwWAWun1i8rYs+SK1B1dL+99dIYhgkqJDM5OzcYQlUVKluCLgHUA28t4ryA+Tq0zZ2ZPZSmw7ufMw4TigYOlywD5iNLaQspKMnspGtuZJ+MXmgUNohX2QPM5Dsfvzj7LLj7+cArUo3Hn5xbJqSHF7cIw8TfZYSRfR7u7fEREzW5x1OmEjZjxteFeIVJQgncxKVgwfF8cbspYnflrCCfUKX7RJ+EVrJcvxjmHJUZJSbPrRGj5H1IvE2VDsMoOsVf2RqflGhlSUpDJDCOKKn6tAT598Xgw+Kohs5MWya1YGV3TwOnhwjgx8Qm7RZdgbmTW9XQyJpIvMWgoO6WDjm4Wocs3c2K6TYOArOjtIVdJ3b6jQ90abGkD+zZGYEKC1AAgu5yks/JvWENFWgAy5l0H/aePdxH0h/iFbUWQnRkDQu9274FXSqEajFsLyFxp8tYSVI0cabxgkqdMZpixSY+NBc5QLWGnn9/KKBra0Voq0N6NIlJY3UbkDXkPCKMQqipJ2bbxiukFvjHM9HZV97xNDX+UEgmWthzhtQ/h/iE2R+YRSzTKy5gpgHSzukKIUoNwBeEkpUSmn0Viw6S5MHyJfGF6J/CGtPh80gEoW3c3xgbNER30d7E1CgbhQt4xxidH1U+ZL2Ssgf4XdPoRAtPSqSocX0NjDfpN2lypv/ckpzf4kOgv4JT5xGJ+YrnjqxUgReEwoTjaPdV32MFysbknVRHeDGlSRlKMXlJQUl2zPb5wJFVTO6+cT+kadw+usX5IXdsAvDKjIsH4WPCx4xoxi0m2ZCXYO4BOm5KS5aMkixeClzUKvmULC2QHQAa5hw4QyMqID0pN7O92jpKgTfeKkT2BFmPmNHbydo5SsG9/pGCjcEzFdkeTjvjP4yo5gnVviYdOPrfeEtWHmKPOLQWwasRz0soxyJZ4GGx9RHAMNE/DFwkK4GCsPoSVpfR3PheLwPv94JpZjKNttYlLZDgkrGjxyVQN+ajn81DbEBOeLqdXa7oXGqhn0cqQamUDusebgj1+MXg/MgNF0tlmTTyZarTFrXNWl3IzZcua+pue5oyClwz6bV6lV1QVF3mO/IgZf9rQh/MRfxE+U9kLobUdaGyLPZ2PD9vhAGKYeUk2tFH5iGFDWCYOqXrog/8Ayfl5cIQ/MqJTM5MQ1ooNjDbEaTKSIWNChhdILHvg2XR58/aSkJS93u9gAAC5c91tYAkhwRuPhBjOAR3QMZH5noPRXAKhFNKqq6rnIp0gGRTyy65myGfR7NYm2wgTp90ESmV+dQg05dKp9NmStaELVlE5khIS6ixQLObMxAzvQzpKJE3PULUsSEESUKUWQon2ki4sAQwv2raR30h6dzqpMxLZZMxQK2bPMIII6xV7BgyRYADnGJRyLJoZcHC2xlQYXJpyClIWrULVfxGwi2qxIrPutcDaM/KxwrAHAMPpBNRP7AMO+Hu32aVKFaGKK/N2VeHfBmPIzUksPcLUkn/GkH/4jLInHMO+H1bU/wDLJG/WA+SVP8RDIxqSoRmncaEKJOQARwtAOwgvMCGMBEhyHdjGhmI6QgDS0dgxTnjoTIgDqaraPueK08YnXRFgNwpw39I6TLFm3G8VIqABoGj6qa12eMxtPsggKf70hcEFROXj8YLmrcE8oqo8MTMTmXPlyg5GUqVmtvlA3fjtE9bJXyOfyBa5SnvN/j8opVTykjtTU6bFz6Q0lYJR7zZs08ESvmpRhrSdHwQOqoJy/wCaYsoHkEgesVc6/tfcOL919/sYRQdZCVkp43HhBdLOBB2vBOMU65dUUTJKZCgAciXY69q5Ln6QDUoUVFvhvDov1M81phRmiPnWiAepXzjkylxbkIoNMwRbRVWSYlTsygXhWUKidWvhExnxaYUb78ScOSieichWZM6TLW+7lOW+98pN4xnWCNp0rWZuF0tTleYoCnWbsAn+LYe8SRfkeMef9WqNPiqU9ERugzrBE6wQGJaonVqjJZND2fO62Vm/UmyvkfEDzBhEU9rvtDzA8EmrlLmJZQ9kpGoYg5iHty74XzaIgkat8Rt5xLYyKK5UplA8bGGFPTe0k8H8oi6Zn5H4GDp7IUFqskpufj8oXJj6oy2ISMqzzv8AX1gjCLFT3S3aHH97xRXVfWKfYaCLqZJElRA9pQT4XV8hEozPvQfOwcEdZJLj1HIjaBhVqTZQgaTOmILpJSeI+7wScTmH20IX3pY/7Wi+mSpNBFFPBNoIrsSSSEuGSPU6/ADwhRNqVGyUhA5P8TAvVmK9MJSsbfn08YEkTNSd4EyGOkvE8igeJoiTJ9u+AHMRjBZIwTPiGYIXgmLhVKgsDRTk5Wjmaokxwo7x0hcLNh8meye6ND0WWBKQEYf+YmEk9asnKe0WYMzAMNdoz01PZI5j5xpqOgy00lU7FESZZQCmSgvMSDdilJcG/CF5GuP/AL+xZKx1U1tegN/ytGD7oGfyGc+MJKjEUpcT8RnrBd0ywof+xu/dFmHow5RART11cv8A0pJ7k3jRyMOrgHpsMpaRA/vJ7KWOZJYhu6M7mo/L6L+WFI8prZcpU8qkmYUMP+o2Z99Nt9o0VHhoMpKsrkh9DxO+kLukkuaKxfXTZU1RSCVyiChtALcLjyhzSU7S0W/SLvy7o343aTKSWisYW2ob/L9RHZwpJDMCT4fK8Pz0XyoSqdMTKKg4QpXaZndmYdxMWSq6npcnVqVPXqTlOVPcWufp4RpWKVXLSEcl6GbXgSRbJ8viI5/sMcAO6/yj0etraSvkpmLX1ExHtBipVza2p/eEyMIpcz9eopGoy9o+tot8FtWg5L2Kui+JIkyTTT5AnSivNlZtbE8zpw0i6p6P4fOV2aebKB9lkEm/DKWI8eMXysckUwyyZRU+pmEv3MA3rHX/ABtUAuhQTyADbcdfpDYyUV5mv79Sji3tL/JRj/4cU8imE1JVcsAoMXLtbYMD6Rk09H5Z29Y0NbiUyoUVTZild+g7g9oBxCrlyUhR/iE+yi6cx5/y8SO7uzzaYxRpbFmLypVNTpCiQSSZYQrKsA+0c26SQGB56b56SmbMWgSyJ2ZQHaQxHNZGrE8do0IwNdRMNRUHMoj2duQYeykCzD0himmy2AAHABhC5RvZEUzN1WH1Eu6pKCkOSUrIZtznEZ3FMUM1gQUpToNfEmzx6QJGYZSUqB/Tt5aRk+m+FJk5FpQlIW4IbccxyaKKFbLSboyKGfQn78Y3eFUCTICVJUl2VYA8ePeYTdEMEE1RmTLS0lt7q4C/nG661MsAI02ct8jFo6KRjexHNwaVz9IoV0fTqB8I1HX5g7jwN4pErMWsTws8X0X4mWVg6RHxeBJOgfu0+Ea2ZSAja2t0v8YHVSE+yCfH94iiOJkf7HAjo4Snl6fKNYmiJsWSeNvnrHaMKVrm0/lT9YKDiY2bg3JvCOE4OPsRsKuYRwVAExn08D9WiKRHEQf2IDuPD+sVHAzw9I0yJYPI+HzaLxRD3VeQ+sFIOJlVKEdIIjhP3xiEWhI87rVdgNx+RjZ4EUdVLFLhJnLCBnnTXKSsAORm7IG8YiZ7P3wMb51plSxWYp1KQhLSZLJWwSGBCGUbcjGfP0l/P7DI+40qsSxJDJmT6TDUtZKQkqbxf4iFlVOoVkdfU1uJTPdRmyeBJceBgWkl0q1H8pRVFap/+pMfL3k6eYEPVUNeiW8+bR4bK4Mkr8E3c+MZFFQ1dfRfa5EuuzzPG5CE1SwinmUoygiXMJKr/qch2PjvGlpZYyJch8o0PIavGfx1aTUry1Rq0hIAmkEb3Sx2d/ONDTy2SGG3COnj/Kv799i5Guo+kEibJRJq0nMkZUTkjtAPYHlYbQPjfR1MlImIWVyleyWf/cCxjKzU8iY1HRHpHKlIVT1SCZKtDc5T3Pp3RshkjVTRnacdx+gllLD6ekffzYBskX8I1Nb0ETNSZtIpE1B0DnyP7xnp+DTUpUVIAy6h7+WsVeOX/HZeM1JaKk1PFI8z84668e4T/m+kBZmidfa8KssEVWJiVLVMBbKHYh76DWxuRrCjAUKnk1EwqWSWSTqSN77DTzjnHj/CTLT2jNILOmwSqz33O3Ac4PpXloShLZUhgG/eAp2xgZmXQerH0j7KmpJYhQ/zOPWAfzfEA+JifmBxUO4xNlxvMmKT7Den0jGdPKpShKlqVmJLizWLD5RppM9G4USd3PyjOdLcIKv4yDmNnDuRzA5RL6KS6GdBLTIlJlseyOd9yTa9yY6EnrHII5A2ijDMTE1Aeytxd7esFiUCf6/WK9lqPkulIbTzguSiY9rd6h8IHlSkvr6iOpkscfj9YkAtStQST4I+YMSUQNC3GyfkBABpbanzMVzqFhY3/wARgtgM1Tkvci8cqmkNw5Jcty4QmTSrJcgHvJPzg6VMyhjbuDCCwO5819z3lKfjaBhK5g9/9ItqZlnS55W+kBTkqIcOnkQfq0Q2AemiTq48ogkj3vhCwTVjn4Rwa7i3n+8FgIpbbnyiE84oJYR0tQhdFzt+yfvjG4wVUkACkwzrFkD+NUKZGa3aAOt+YjDSx2SOP7wwxDpJVTAyp6gkBgmUBLDM11DtGFZIOdJfv+w2NJbNvi+JViB/zFfKo0s3VyOyru97xvCBOMUKHUKedWL/AO7PUQgnj29fIxlZCgC7B+Jue9zd4rqqriX7zFY+HS19tfb+S3Kt/wDf3/gYYnVpnTVTDLlSiQBklOEgB7l9VaacI1TKADg6cI89NYncj77o38/pzhiEJSgTpvvOhjt7JKxlbix8rRtwwhTTlXsZsuVIrXNV9/1ioqJ2hJiPTiU/8GXMbitQ02sAee8CJ6eTE+zKli2+Y+NiIGo3+b7i+aPa/wAKZCkiYoA5SzwX0ymJQZhQnMVJysLlzuQOEeNSPxlxGWjJKMqWP5ZSSf8Ae8Kan8RMQmKK1VCsxLuEoT/6pENxZ4we76rQpPzcjcVaCkOW1YjhAgmJHaWoDgC/a5OPZHOMVSYlVVUzIalYJdTqWoC3dvBkzAp650uWqeZiVAkqzKOUJIBsrvDd8Y83icMJV1q9mqOPJkXKK10H4jJmJqQpYKAWOXYpOhSd06QxVWND3DOjuFoUJNQmWrOlkZ5ihMJdnScwIvawaMxM/C8zKufLkTk9RLv1irm4fIw1Unc2DMd2jmY/9Wwyb5WqV21p/p39BuTw2SDpK/0DEzwRHwzSNj5GFM/8NKiVNlpWpJlzXCZqHIzZCvKc2ViUpJ4WMF4z+HcySl5U5aiP0qBHEtmSSB4sOcP/ANx8PaXJb6Kx8Nmkm1Hr6h0ivbYnw+sFTShQ7QAPf8Y8yNZMB9tY/wAxixGMThpMV5/WN6kZuY6mqVJqDk7T6vcX279Pu0aCXVjYAvGGl4xNSoLCmUC4Vu8MJvS6apRUpEt1FywID7lgWHhaK3snmqNejEG0YeHzi9U7PcGMUnpRxl+Sv2gmT0nlvcKHkfnFuQckasTG/UY6ExPup8W+kJKfpRINioDvSR6wcnFJKvZUlfIEH5vE2TaGAnyRw++6OwEqFi3IBoXpWkXIblwgmmmBotZJ9XIPvH0PxEcEczFk1T/qgdUnm/e3yiAPqpadw/Mn6RwW5xwqSN3PiYpMpWym5MPpEEGenT9tAIHXXoG7nlCdSidbx8illXkY1VjQ2T6sPKBZmJrPAeH1gSJEWVeST9S1VSo6qPnFbx8iQFbskSJEgIJEiRIAJEiRIAD8Dm5aiUWftad9vnG8rJ38SUrLlKpStGH6228I86o0qMxARdRUMo/mcNrzaNYFVypqXlSyqW6cudA9vIr3+ab6XjmeMxqU1K10+3X92djwPiVjxuLT/NfRZIwU1ddNM7rUJSBlUkMOzlSAFEEAtcM+8GyTOTRT0UpXmlTljMD2y0wmxFyrKQfOO5OMVgYilQ2V2M1L7Kc3fT6awjpZFfLmTZstIQJkxWZJXLy5s5S3aULhRYHnzjHUp6k4pLjSbTWv5GOWKDfFN8rt07V/r7Gwm46o4ZI/NJHWJnSVpzPmdM0DNe+ZUvO/fBVdWKQqYormL7IBQLjsPdKfeLkeAjBV+EV9RlzpCkpHZAXLYA7gBXrBFPV1/XFS0pWUuFhSpaQc+Q6hQDutJBGhPeIS/BQryyj221fu1SX97LY/FQhN3GVaSdequ2zK1U3MtSmbMoluDkloqhjjpmdaesQlC2BLEF30JIJBhdHooO4pnEyKpNJ3/gkSJEi5QkSJEgAkSJEgAuk1i0eytSe4kfCDZPSOen9b8lAH94WRICbNEjpgo+3LB/wkj4vBtP0npz7SSnvc+oMZCJE2TyZ6FIr5S/YWO7N8jeLiY83i5NbMFgtQ/wAx+sTyJ5lMSJEipQkSJEgAkSJEgAkSJEgAkSJEgAkaro7gSFBRmGUewSAClSipwANSANbuLAvtGViQAMMRpOqWFfw1AnRKgRYsxALjTgOUfJVcgkBUpATuQFE6HQFYHwgGPkAD6mFPMLJSHZ+0kJFm/UqeB4awT/ZsvdKOIDymbj/+nv8AKMxEgAfVMiRLylQsbMAhWjXZM8m7nVtA28Aza2WD2ZaCG3SoMb6MswviQAOej9FJqKlInKTIlC62Ci4DdlLBRClFg5sHe7MSOltDJSpE2SUJzvnkozlKFA2KVLAdKgxYFTFw+kZ6JABIkSJABIkSJABIkSJABIkSJABIkSJABIkSJAB//9k="/>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jpeg;base64,/9j/4AAQSkZJRgABAQAAAQABAAD/2wCEAAkGBhMSERQTExQWFBUVFRwYGBUYGBoaFxwZGhgVFxwYGhoYHSYeGRwjHBcXIC8gIycpLCwsFx4xNTAqNSYrLCkBCQoKDgwOGg8PGikkHyQtLCksLCwwLCkpLCwsLSwsLCwtLCwsLCwsLCksLCwsLCwsLCwsLCwsLCwsLCwsLCwsLP/AABEIAMkA+wMBIgACEQEDEQH/xAAbAAACAwEBAQAAAAAAAAAAAAAEBQADBgIHAf/EAEIQAAECBAQCBwYEAwYHAQAAAAECEQADBCEFEjFBUWEGEyJxgZGhMlKxwdHwBxRC4SNi8RVDcoKSohYkM1NjssI0/8QAGgEAAgMBAQAAAAAAAAAAAAAAAAMBAgQFBv/EAC8RAAICAgIABAQGAQUAAAAAAAABAhEDIRIxBCJBURNhkbEUMnHB0fChBRVC4fH/2gAMAwEAAhEDEQA/AIKrs2LPHPVOkudbxXSrQtAUg2I8QbODzjvIU3EdcBaCpKicoWNGIcN4XHhBycGExJmSzbdF8yfqH37o5UlW1j4a8QdolJjq5KtEg+8B5209Irr1IAq+jUhICnu9jCkKKDxT8O/lzjWVFYmoSyglHuqYjtcGHtPwAeJXdFpVMlSqiolZky85lBYSvRwkhV3OmnjCcsow7ZKi5dGfILBWx0MXS5xSpJ438rEehhXN6RSRkeQQl2BQssH2UC5A7v2h6ZkoS0pUlsyj2s4VksBsw1YkHYc4tGSl0wlFrTGnWyjNKgtru4TmBe7i9je4OhBbgNfTVEoS8ySCWD2Z2I/fzjyxUwoWUl7cfv1hjQ4sQoAm2/dv6RNlaN7MwZM7ty1BSAcpGhS/LfXbWKsWNPKAFllSADoGYAc2Nt4V4LWmTOmyl37JfmEsp+du0OMZepmqmTCkqZndR0ADuS2thoNdos7rkA2xtAlKOXKBNIWkKLpyED3dFC78hbmon9JmmGWgMmwDW0SNQbu43MA1WIgBSUDsj9R9sjQPdhxYeZaFkmlvm0HPWFuT9AQ1rsSK3fcaeEIqpBBc3zXBg9Zj4hIUjKdrfSKy2WFWaLZan7JPdyP0P0iw4fcjNpyjoSEp58zFKYHEqkUp2Gmv9I5mSGtp32vHc2e2n34RwJjuo3IZn8b+HDnBoDkKP1BiCYSQD2RwH3ePilHdj3x0EqyuAEjlr/SABwMVWhYMspJDdspBV7IDOQ+r87xo8D6UTVKAWtViLE68owkuCJNWtOhhim7A3WN4F1qnlnO4dge0AQ9wdW4h9Iy1Zh5lkAhn0Oo8CLRZTdJlpUlQJ7LWPLUHv+cEVSloKZ0oZpSzdCrhKgXynjsQbFvGLNqRBnZ6CoO1h8/iYETLt4QXjNaVr0CQ+gDC/dAa51m4Qh9khKaVIl5zc7Dm7AecfJacuVtuXy845krKgAdE6fX74xcUWgAc0WHontlCUL3RfKrmngf5fLhFc7DSFEN6QDR4gUEG1i7PDg9IFL7RyknfIg/KGpxYC3D8QVKU4uDqnYj5HnGsp6oTEBSS434g8CNjGQFGePpF9DPXJU6bjdPEfe8Jh4mHVj34fIvQ1pINoBnpBdwCHu4+kPuiKJdSd+YO0G9KOj6ZYBS3Fo18k+jHLIoy4tGJXOKb7AEBttWN93u8EmZIUE55KawzbCWoFSy/6swOdKtnd7xeZKcree3P4Quk1CpRzySUkGygz+HCMufApyTbNWPLwTQm6S4CqlWUBASzLCM2ZSAS6UrPvC1u6O6OeepzJAUFMFA/pXYm+z3Y/QxfMTmKnJJKVEklyTq54wio8SMibo6TZSToRwPxfaIr4e0VvmaWYkrQg75QG4BLi/CK/wAupOvZH81vIamNFh1TT9QJyCXuEhu0ksWdWjh3DC7DTbK1tV2yVb78e88e+Htpq0Laa0bLoapHXCZ2lkBSbgAB0nW52BF21hFjE9CJi8ubMQQ1kpTmSxDB3YEjUXjS/htTpXMckZUIL66l3vps0Z/pfQhM5x/eBxzYBLtqLgxqnFcKXsn9yPUQSpwe+hLH4/H4QQuYjdafN/hHJwWcz9WoDioZR5qYQHUJlyQVzjpogG57yNu6/dGFzUey6i2cVuJS5acxUDwA1PcPmYWDpDcdgpCuKmtxsHEFyej9biJE2TT5ZaAyVNlSzvZ/au+gPfAUzotN7ecOUAlRvmA3VfVt4zPPbpMusbew5ePSiG7KSzZlLWv/AGplpfzg6iq6RQSTMmqUDdkFSTd2KAjTlmhSnoYoy5S0LKzNJCZaQSvskg8mB35iDZHQKsl1Alhgoh8pWxZswctlJ9LGFvN8y8YP2Lp2EzFqJlBc0av1akK/0rAJPc8CSVMfQgjz8viIYzKWdImBM+WqWr9K0gJUe5uwvwJ7obIVLqA04gqZhPSGmDktJsrxIPBovHN7kvDfRnJsolObUOzjbg/D+sXoptoJxHApsk6gpI7Kk+yoAOwPvDXKWVwBF4t6P0KlqdwALlRFgNyW/rGmOzO9diuZKMtVxHLOCfSG/SEgr5Ab7CEoqkjTz/aJapkJn0IhvhWK9Wkp2UGI2Pgd+cJV1ye0kOoKbXiN7+Ed5W0tEJ10SG4vSpOVSdw/i5DeXxhUinL3g1OJhbJNgAwV4k384d4XQS7KWpOUFyHLtuABckjhbmImuXRHQjSmO47qgHtFcBIPNl9tPi/pFpQn3E/7vrHWXRtvpHTxAGlXTIAYhQVpp83t5QJPom0hmmfmASrZgDu1g19e74R0pLBiHTdhw7uHdHnnygd2ORSK8FxRdOrMnsnwIPeIKxfpTOnWWhOXTMl+JuX+XCEeKCYhlIujcAdoR1R14IsXfnGrHPI4d6ESxYnPk1sNqFLmpEtBdSuGrd3gfIwRNwpaEB0EADxh90IoZClqmM0xCe02ikWdYTpmSwdtQ+4ja4pToUhUs5czf0ffxh+PxWSD8/XucvxbcJ1BHjKaftEj3VW/yqjCYqrtGPSK6QZc4pUGLt5gi3EX1jznGJRCj3xvyu0miIhuAY71XZPaSqxTxHyPA7RoUrkMStaspDgJCSSNCCToQ4sx1jzxC2MMJFSVMDsSfh9ISm10PVS7PQsN6YSqQKEiVdWpWrOe7ZLcmgDFen9RMIuElg5SAk+YEZVU8wJMnOo8IOUn2y3GK6Q2xHpKtWpJvvd22A3u0Pejf4bVNWetqF9U9wFJzL/0uAnxvygj8L+iSqqaJgCXTdKlB0oDkZ2/UokEJH8pLi0exp6FzJYdFQVK91ScoPcxLeIVGPJKbtYy3lT87F/RbAKilOVVT18pvZWllpOxSoEuNik+HAg4zgoTXS1gDLNsRsSRlUD3uD4xo8PqyQQoMtJyqHP7+yI+YpKBShW6FpWGuWBv6fCOZKTvfZqikn8mZvoPhCKaZUUimzIX1kl/aVIXcNuQlQUktoe8QZ0tp+rmSJyE5lheTKNSFAjyBPrGmVIlTcuZIUxzJJFwfeQrVJ5ggwn6WVZpwiaBmKUrSlw/aVlSCRuwzHwh78zsTFuLok7oZOnSymcqSQr+7IJH+oaEcQ7bGPNOlPRSZQqBvkJZjqCXIBI9pJALK17KgefPRf8AFarlVcmXMnipQtCSogks4zFKswAStId8oAB4iPYenGCpqaVSCwUeyk8CogJPhMyHuBjcoKHQhZHezxzBcZysLFKtUKuDvcH7G0NxhcuXJmrkE5MrqQS6kMpJb+ZHPUMH0c5+hTSiWZc1apdQ9j/dgjVCxqA/6hpzFoOw/E1SlOCQpJYj0I+7Q3Hm4PQzJi5rZk8YqCruH1OvnCckmN30gwJBSamnDS/7yWP7sncf+Mn/AEm2hEZafSpI0butGq+W0Y3Fx0xbJusDn8INq5vZbc2jmVICDYX4mPlZKKhbUXiPQgGlKg+RVkWe0L0JO4Ii4rYQIAwKvFgDwOlUXIiwFqEcDHWSPtMoHf1gsCLJEjuWoKF+L+Q8ouQuzfRt/MXhZLqLhR9rTW/jf15R2JobTw0/r+0cVxOgMqiWAAQ17Nr99xhNU4MVKzSjlUzlOyvoYJ/MncONuDcnHIR1LmkHtBhz4NrybziijKG4DVNPUi3onjxk1EtRGUpUMyTwNiPJ42GO0sqdlZSkrlqXKzA6oSc0txv2VN4RlZ+HomgKLhQ9lYHxj4mpqETD/DK0lTkpI0ygOxPEC3xg+PyWtMmWGLdy2GT8BmC3tcCLK7wDGTx7oypSyQCDuGIv3RvE1Sm79i/2IaYDW5iROSi2hUxccb6+EXh4yUnxYLw0fU8ArcIVLJcRRJXePX/xLwRJOeWhkmx5FtDwjxycGURG3Hk5Iy58axS10wgzvSKVhWXMxykkBTFiRqAdCbiKVKhriiFIUJKgRkASA+j324kueZhl7oUvNZ7F+EVaJUgJ3PqyQAPT1jD9IelFR+clqEyb16pgJTlZJQQgpUhYOZ3KwwYJCRzizo/jPU2JYFlJO2gBHo/jGjT0hpVK9gzJh/QFEIJPEDjuBrvGLcZN0aHG+je09UpQlTle3Np0FfNQzDN4ho+YbiQWpRfdh3Cw++cLKWsWoZphdStWsABokDYAbRmDXVcmYpMuQVDMWUQS4exDRzJN5Jto248fGFSPUUTAEtttyjiqp01EooVf6i4L7HQvGIoKjEp1sokj3lAW7khyfFoar6VUtAjJPqhNm65AAZhOgAQgW5PDEpXoTOMUuxPRdD6Omqetmy1JWC+VMojNd/aCyhidcqQ/LSNtVYwqpSEIlrSkqSStQy2SpK924CFMvpGspSpaerzB8jupPJTWfiBppfWKa3pPLlS1TJiglKQ5J+XEw2OSc9RIeBLzSPOvxAwHrMQqFyiwCgVkkBKVEBT6uAXB01eF1ZWoCgy8ysiUnLopQBDjc2y7XYxncX6SGqnzZ1xnWSBsE2CfFgPKKqZRJYHXU7nvjoRxulb6E809I3uB9Icin6pSkkEKBuCkuCCkm4ZxpCDpVg3UKTNkFXUTCSgF3QQ2aUoHdLhn1SQeMc0tUUs1hGrw6eirkLpZhCc7GWs/pmJfKe4uUnkoxMXxfyKZIcl8zEU0wqSFCxiLBe7kngI2FJ0QMoATcqNXzKGr3FncjlBM2TTJQjOrOSSxSzbe8HPoNbx0Vj1sxGOFKSLQPNw1ZQpWU5Rqo2HBn3L7R6BNoqQocTC3DIH/APaM10gnCas9W6koLBLHsi7AJ0A4njEuCSAQSU3i2okKKDlLcTu0XGQU6gA8N/HhBFMtjo4MLr0JBqLowvK6NdX09e8iLhLnDh4i8GyekGUmUQw17/v6w9k1CVJCsoL75m+UXUY+hAsOYqbZgRcNYAP8IIRKygFV77APx5QqRPU4Z/i0WzJxOnG/1+Mcdo6IbPm5i/po3BvMRSmcokNw8WPGKZc4m7R3OmF3Hfbw+kCRAwoq4IDP4eZI+/nDinndYMyb2jCVmImWpLuHdmGa40HLWDl9JFSZfWBgsbWa5GohGbw3Pcex2PNw76NnT06iSDc7Hfy48x6R0tAUChWUjgq1vkeYjAK/FOqtaQCOEsf19Ypn/iXVKL/wR3Sx9WjP+Bzv2G/ioHo1IOq/hEFcvcK7WVw7XLlOt9IzfSTotIUtSjLygq9pGz8QdfMQgR+J9ULPJNmcyw7as7vHcj8QauYMjyiD/wCNOnD1+2jVgw58UrdNeuxObLjyRpgdT0IDuiYA3vA+RsWi/H8Gmz5pnCTqAVdUsLDgM9rgcob0+JIWwV2Tu+55HxgwTlyVZ0EpI0VvfcR2/gwbs5ym10YimqMiQiYCG0J79ORhnh9aJZzJbv8A3jadOcKRW0kuqShKZoHbyhn1Dt4D/VyjyOalcsslSk8gT9mM2XDTcZD8fiGvQ9Lp+mBAuH8Wiz/jiqOVMpFPLCixmTJmfLYlyhLcOe0eYIxmYNcqu8fNLGCpfSFO8s+CvkR84xfhMad0aH4vkq6NxXzZs5QFRialS2JKZKSi7hkgJsQQ9yLNpeK8Jo6WRNK5KFrVbKuaxUm1ylgACeOo2aMmOk0sC0tZPNQA9BAVZ0nnLGVJ6tPBFj4q18mhvw7VXr5aE/GjHa2/mehYv00lyAxOeZ7iTfxOgjzvG+kU6qU6z2RogaD6nmYDoZJUrj9YOn02RBfhtYfvDIwjFVHQqU55NtgMnhDSlU3zhVJMEiYTppDQgxoquOifOCsOnKSoEcYWSEAe15QZKqSLACKtD0zeYxjKlU6JobMtQQt0g9pILG+hUkeOSMxKxCYtYChnbZtEtsEh0jfSD8JndfInSCLlBUj/ABy+2PEsU/5oz8pR1Dvyh2Obqn6GXLGpDCdiT9lAKUjc+0fpAFRWZBmPgBBMwZiCzFu1pdXENFVVhwWAWun1i8rYs+SK1B1dL+99dIYhgkqJDM5OzcYQlUVKluCLgHUA28t4ryA+Tq0zZ2ZPZSmw7ufMw4TigYOlywD5iNLaQspKMnspGtuZJ+MXmgUNohX2QPM5Dsfvzj7LLj7+cArUo3Hn5xbJqSHF7cIw8TfZYSRfR7u7fEREzW5x1OmEjZjxteFeIVJQgncxKVgwfF8cbspYnflrCCfUKX7RJ+EVrJcvxjmHJUZJSbPrRGj5H1IvE2VDsMoOsVf2RqflGhlSUpDJDCOKKn6tAT598Xgw+Kohs5MWya1YGV3TwOnhwjgx8Qm7RZdgbmTW9XQyJpIvMWgoO6WDjm4Wocs3c2K6TYOArOjtIVdJ3b6jQ90abGkD+zZGYEKC1AAgu5yks/JvWENFWgAy5l0H/aePdxH0h/iFbUWQnRkDQu9274FXSqEajFsLyFxp8tYSVI0cabxgkqdMZpixSY+NBc5QLWGnn9/KKBra0Voq0N6NIlJY3UbkDXkPCKMQqipJ2bbxiukFvjHM9HZV97xNDX+UEgmWthzhtQ/h/iE2R+YRSzTKy5gpgHSzukKIUoNwBeEkpUSmn0Viw6S5MHyJfGF6J/CGtPh80gEoW3c3xgbNER30d7E1CgbhQt4xxidH1U+ZL2Ssgf4XdPoRAtPSqSocX0NjDfpN2lypv/ckpzf4kOgv4JT5xGJ+YrnjqxUgReEwoTjaPdV32MFysbknVRHeDGlSRlKMXlJQUl2zPb5wJFVTO6+cT+kadw+usX5IXdsAvDKjIsH4WPCx4xoxi0m2ZCXYO4BOm5KS5aMkixeClzUKvmULC2QHQAa5hw4QyMqID0pN7O92jpKgTfeKkT2BFmPmNHbydo5SsG9/pGCjcEzFdkeTjvjP4yo5gnVviYdOPrfeEtWHmKPOLQWwasRz0soxyJZ4GGx9RHAMNE/DFwkK4GCsPoSVpfR3PheLwPv94JpZjKNttYlLZDgkrGjxyVQN+ajn81DbEBOeLqdXa7oXGqhn0cqQamUDusebgj1+MXg/MgNF0tlmTTyZarTFrXNWl3IzZcua+pue5oyClwz6bV6lV1QVF3mO/IgZf9rQh/MRfxE+U9kLobUdaGyLPZ2PD9vhAGKYeUk2tFH5iGFDWCYOqXrog/8Ayfl5cIQ/MqJTM5MQ1ooNjDbEaTKSIWNChhdILHvg2XR58/aSkJS93u9gAAC5c91tYAkhwRuPhBjOAR3QMZH5noPRXAKhFNKqq6rnIp0gGRTyy65myGfR7NYm2wgTp90ESmV+dQg05dKp9NmStaELVlE5khIS6ixQLObMxAzvQzpKJE3PULUsSEESUKUWQon2ki4sAQwv2raR30h6dzqpMxLZZMxQK2bPMIII6xV7BgyRYADnGJRyLJoZcHC2xlQYXJpyClIWrULVfxGwi2qxIrPutcDaM/KxwrAHAMPpBNRP7AMO+Hu32aVKFaGKK/N2VeHfBmPIzUksPcLUkn/GkH/4jLInHMO+H1bU/wDLJG/WA+SVP8RDIxqSoRmncaEKJOQARwtAOwgvMCGMBEhyHdjGhmI6QgDS0dgxTnjoTIgDqaraPueK08YnXRFgNwpw39I6TLFm3G8VIqABoGj6qa12eMxtPsggKf70hcEFROXj8YLmrcE8oqo8MTMTmXPlyg5GUqVmtvlA3fjtE9bJXyOfyBa5SnvN/j8opVTykjtTU6bFz6Q0lYJR7zZs08ESvmpRhrSdHwQOqoJy/wCaYsoHkEgesVc6/tfcOL919/sYRQdZCVkp43HhBdLOBB2vBOMU65dUUTJKZCgAciXY69q5Ln6QDUoUVFvhvDov1M81phRmiPnWiAepXzjkylxbkIoNMwRbRVWSYlTsygXhWUKidWvhExnxaYUb78ScOSieichWZM6TLW+7lOW+98pN4xnWCNp0rWZuF0tTleYoCnWbsAn+LYe8SRfkeMef9WqNPiqU9ERugzrBE6wQGJaonVqjJZND2fO62Vm/UmyvkfEDzBhEU9rvtDzA8EmrlLmJZQ9kpGoYg5iHty74XzaIgkat8Rt5xLYyKK5UplA8bGGFPTe0k8H8oi6Zn5H4GDp7IUFqskpufj8oXJj6oy2ISMqzzv8AX1gjCLFT3S3aHH97xRXVfWKfYaCLqZJElRA9pQT4XV8hEozPvQfOwcEdZJLj1HIjaBhVqTZQgaTOmILpJSeI+7wScTmH20IX3pY/7Wi+mSpNBFFPBNoIrsSSSEuGSPU6/ADwhRNqVGyUhA5P8TAvVmK9MJSsbfn08YEkTNSd4EyGOkvE8igeJoiTJ9u+AHMRjBZIwTPiGYIXgmLhVKgsDRTk5Wjmaokxwo7x0hcLNh8meye6ND0WWBKQEYf+YmEk9asnKe0WYMzAMNdoz01PZI5j5xpqOgy00lU7FESZZQCmSgvMSDdilJcG/CF5GuP/AL+xZKx1U1tegN/ytGD7oGfyGc+MJKjEUpcT8RnrBd0ywof+xu/dFmHow5RART11cv8A0pJ7k3jRyMOrgHpsMpaRA/vJ7KWOZJYhu6M7mo/L6L+WFI8prZcpU8qkmYUMP+o2Z99Nt9o0VHhoMpKsrkh9DxO+kLukkuaKxfXTZU1RSCVyiChtALcLjyhzSU7S0W/SLvy7o343aTKSWisYW2ob/L9RHZwpJDMCT4fK8Pz0XyoSqdMTKKg4QpXaZndmYdxMWSq6npcnVqVPXqTlOVPcWufp4RpWKVXLSEcl6GbXgSRbJ8viI5/sMcAO6/yj0etraSvkpmLX1ExHtBipVza2p/eEyMIpcz9eopGoy9o+tot8FtWg5L2Kui+JIkyTTT5AnSivNlZtbE8zpw0i6p6P4fOV2aebKB9lkEm/DKWI8eMXysckUwyyZRU+pmEv3MA3rHX/ABtUAuhQTyADbcdfpDYyUV5mv79Sji3tL/JRj/4cU8imE1JVcsAoMXLtbYMD6Rk09H5Z29Y0NbiUyoUVTZild+g7g9oBxCrlyUhR/iE+yi6cx5/y8SO7uzzaYxRpbFmLypVNTpCiQSSZYQrKsA+0c26SQGB56b56SmbMWgSyJ2ZQHaQxHNZGrE8do0IwNdRMNRUHMoj2duQYeykCzD0himmy2AAHABhC5RvZEUzN1WH1Eu6pKCkOSUrIZtznEZ3FMUM1gQUpToNfEmzx6QJGYZSUqB/Tt5aRk+m+FJk5FpQlIW4IbccxyaKKFbLSboyKGfQn78Y3eFUCTICVJUl2VYA8ePeYTdEMEE1RmTLS0lt7q4C/nG661MsAI02ct8jFo6KRjexHNwaVz9IoV0fTqB8I1HX5g7jwN4pErMWsTws8X0X4mWVg6RHxeBJOgfu0+Ea2ZSAja2t0v8YHVSE+yCfH94iiOJkf7HAjo4Snl6fKNYmiJsWSeNvnrHaMKVrm0/lT9YKDiY2bg3JvCOE4OPsRsKuYRwVAExn08D9WiKRHEQf2IDuPD+sVHAzw9I0yJYPI+HzaLxRD3VeQ+sFIOJlVKEdIIjhP3xiEWhI87rVdgNx+RjZ4EUdVLFLhJnLCBnnTXKSsAORm7IG8YiZ7P3wMb51plSxWYp1KQhLSZLJWwSGBCGUbcjGfP0l/P7DI+40qsSxJDJmT6TDUtZKQkqbxf4iFlVOoVkdfU1uJTPdRmyeBJceBgWkl0q1H8pRVFap/+pMfL3k6eYEPVUNeiW8+bR4bK4Mkr8E3c+MZFFQ1dfRfa5EuuzzPG5CE1SwinmUoygiXMJKr/qch2PjvGlpZYyJch8o0PIavGfx1aTUry1Rq0hIAmkEb3Sx2d/ONDTy2SGG3COnj/Kv799i5Guo+kEibJRJq0nMkZUTkjtAPYHlYbQPjfR1MlImIWVyleyWf/cCxjKzU8iY1HRHpHKlIVT1SCZKtDc5T3Pp3RshkjVTRnacdx+gllLD6ekffzYBskX8I1Nb0ETNSZtIpE1B0DnyP7xnp+DTUpUVIAy6h7+WsVeOX/HZeM1JaKk1PFI8z84668e4T/m+kBZmidfa8KssEVWJiVLVMBbKHYh76DWxuRrCjAUKnk1EwqWSWSTqSN77DTzjnHj/CTLT2jNILOmwSqz33O3Ac4PpXloShLZUhgG/eAp2xgZmXQerH0j7KmpJYhQ/zOPWAfzfEA+JifmBxUO4xNlxvMmKT7Den0jGdPKpShKlqVmJLizWLD5RppM9G4USd3PyjOdLcIKv4yDmNnDuRzA5RL6KS6GdBLTIlJlseyOd9yTa9yY6EnrHII5A2ijDMTE1Aeytxd7esFiUCf6/WK9lqPkulIbTzguSiY9rd6h8IHlSkvr6iOpkscfj9YkAtStQST4I+YMSUQNC3GyfkBABpbanzMVzqFhY3/wARgtgM1Tkvci8cqmkNw5Jcty4QmTSrJcgHvJPzg6VMyhjbuDCCwO5819z3lKfjaBhK5g9/9ItqZlnS55W+kBTkqIcOnkQfq0Q2AemiTq48ogkj3vhCwTVjn4Rwa7i3n+8FgIpbbnyiE84oJYR0tQhdFzt+yfvjG4wVUkACkwzrFkD+NUKZGa3aAOt+YjDSx2SOP7wwxDpJVTAyp6gkBgmUBLDM11DtGFZIOdJfv+w2NJbNvi+JViB/zFfKo0s3VyOyru97xvCBOMUKHUKedWL/AO7PUQgnj29fIxlZCgC7B+Jue9zd4rqqriX7zFY+HS19tfb+S3Kt/wDf3/gYYnVpnTVTDLlSiQBklOEgB7l9VaacI1TKADg6cI89NYncj77o38/pzhiEJSgTpvvOhjt7JKxlbix8rRtwwhTTlXsZsuVIrXNV9/1ioqJ2hJiPTiU/8GXMbitQ02sAee8CJ6eTE+zKli2+Y+NiIGo3+b7i+aPa/wAKZCkiYoA5SzwX0ymJQZhQnMVJysLlzuQOEeNSPxlxGWjJKMqWP5ZSSf8Ae8Kan8RMQmKK1VCsxLuEoT/6pENxZ4we76rQpPzcjcVaCkOW1YjhAgmJHaWoDgC/a5OPZHOMVSYlVVUzIalYJdTqWoC3dvBkzAp650uWqeZiVAkqzKOUJIBsrvDd8Y83icMJV1q9mqOPJkXKK10H4jJmJqQpYKAWOXYpOhSd06QxVWND3DOjuFoUJNQmWrOlkZ5ihMJdnScwIvawaMxM/C8zKufLkTk9RLv1irm4fIw1Unc2DMd2jmY/9Wwyb5WqV21p/p39BuTw2SDpK/0DEzwRHwzSNj5GFM/8NKiVNlpWpJlzXCZqHIzZCvKc2ViUpJ4WMF4z+HcySl5U5aiP0qBHEtmSSB4sOcP/ANx8PaXJb6Kx8Nmkm1Hr6h0ivbYnw+sFTShQ7QAPf8Y8yNZMB9tY/wAxixGMThpMV5/WN6kZuY6mqVJqDk7T6vcX279Pu0aCXVjYAvGGl4xNSoLCmUC4Vu8MJvS6apRUpEt1FywID7lgWHhaK3snmqNejEG0YeHzi9U7PcGMUnpRxl+Sv2gmT0nlvcKHkfnFuQckasTG/UY6ExPup8W+kJKfpRINioDvSR6wcnFJKvZUlfIEH5vE2TaGAnyRw++6OwEqFi3IBoXpWkXIblwgmmmBotZJ9XIPvH0PxEcEczFk1T/qgdUnm/e3yiAPqpadw/Mn6RwW5xwqSN3PiYpMpWym5MPpEEGenT9tAIHXXoG7nlCdSidbx8illXkY1VjQ2T6sPKBZmJrPAeH1gSJEWVeST9S1VSo6qPnFbx8iQFbskSJEgIJEiRIAJEiRIAD8Dm5aiUWftad9vnG8rJ38SUrLlKpStGH6228I86o0qMxARdRUMo/mcNrzaNYFVypqXlSyqW6cudA9vIr3+ab6XjmeMxqU1K10+3X92djwPiVjxuLT/NfRZIwU1ddNM7rUJSBlUkMOzlSAFEEAtcM+8GyTOTRT0UpXmlTljMD2y0wmxFyrKQfOO5OMVgYilQ2V2M1L7Kc3fT6awjpZFfLmTZstIQJkxWZJXLy5s5S3aULhRYHnzjHUp6k4pLjSbTWv5GOWKDfFN8rt07V/r7Gwm46o4ZI/NJHWJnSVpzPmdM0DNe+ZUvO/fBVdWKQqYormL7IBQLjsPdKfeLkeAjBV+EV9RlzpCkpHZAXLYA7gBXrBFPV1/XFS0pWUuFhSpaQc+Q6hQDutJBGhPeIS/BQryyj221fu1SX97LY/FQhN3GVaSdequ2zK1U3MtSmbMoluDkloqhjjpmdaesQlC2BLEF30JIJBhdHooO4pnEyKpNJ3/gkSJEi5QkSJEgAkSJEgAuk1i0eytSe4kfCDZPSOen9b8lAH94WRICbNEjpgo+3LB/wkj4vBtP0npz7SSnvc+oMZCJE2TyZ6FIr5S/YWO7N8jeLiY83i5NbMFgtQ/wAx+sTyJ5lMSJEipQkSJEgAkSJEgAkSJEgAkSJEgAkaro7gSFBRmGUewSAClSipwANSANbuLAvtGViQAMMRpOqWFfw1AnRKgRYsxALjTgOUfJVcgkBUpATuQFE6HQFYHwgGPkAD6mFPMLJSHZ+0kJFm/UqeB4awT/ZsvdKOIDymbj/+nv8AKMxEgAfVMiRLylQsbMAhWjXZM8m7nVtA28Aza2WD2ZaCG3SoMb6MswviQAOej9FJqKlInKTIlC62Ci4DdlLBRClFg5sHe7MSOltDJSpE2SUJzvnkozlKFA2KVLAdKgxYFTFw+kZ6JABIkSJABIkSJABIkSJABIkSJABIkSJABIkSJAB//9k="/>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descr="data:image/jpeg;base64,/9j/4AAQSkZJRgABAQAAAQABAAD/2wCEAAkGBhMSERQTExQWFBUVFRwYGBUYGBoaFxwZGhgVFxwYGhoYHSYeGRwjHBcXIC8gIycpLCwsFx4xNTAqNSYrLCkBCQoKDgwOGg8PGikkHyQtLCksLCwwLCkpLCwsLSwsLCwtLCwsLCwsLCksLCwsLCwsLCwsLCwsLCwsLCwsLCwsLP/AABEIAMkA+wMBIgACEQEDEQH/xAAbAAACAwEBAQAAAAAAAAAAAAAEBQADBgIHAf/EAEIQAAECBAQCBwYEAwYHAQAAAAECEQADBCEFEjFBUWEGEyJxgZGhMlKxwdHwBxRC4SNi8RVDcoKSohYkM1NjssI0/8QAGgEAAgMBAQAAAAAAAAAAAAAAAAMBAgQFBv/EAC8RAAICAgIABAQGAQUAAAAAAAABAhEDIRIxBCJBURNhkbEUMnHB0fChBRVC4fH/2gAMAwEAAhEDEQA/AIKrs2LPHPVOkudbxXSrQtAUg2I8QbODzjvIU3EdcBaCpKicoWNGIcN4XHhBycGExJmSzbdF8yfqH37o5UlW1j4a8QdolJjq5KtEg+8B5209Irr1IAq+jUhICnu9jCkKKDxT8O/lzjWVFYmoSyglHuqYjtcGHtPwAeJXdFpVMlSqiolZky85lBYSvRwkhV3OmnjCcsow7ZKi5dGfILBWx0MXS5xSpJ438rEehhXN6RSRkeQQl2BQssH2UC5A7v2h6ZkoS0pUlsyj2s4VksBsw1YkHYc4tGSl0wlFrTGnWyjNKgtru4TmBe7i9je4OhBbgNfTVEoS8ySCWD2Z2I/fzjyxUwoWUl7cfv1hjQ4sQoAm2/dv6RNlaN7MwZM7ty1BSAcpGhS/LfXbWKsWNPKAFllSADoGYAc2Nt4V4LWmTOmyl37JfmEsp+du0OMZepmqmTCkqZndR0ADuS2thoNdos7rkA2xtAlKOXKBNIWkKLpyED3dFC78hbmon9JmmGWgMmwDW0SNQbu43MA1WIgBSUDsj9R9sjQPdhxYeZaFkmlvm0HPWFuT9AQ1rsSK3fcaeEIqpBBc3zXBg9Zj4hIUjKdrfSKy2WFWaLZan7JPdyP0P0iw4fcjNpyjoSEp58zFKYHEqkUp2Gmv9I5mSGtp32vHc2e2n34RwJjuo3IZn8b+HDnBoDkKP1BiCYSQD2RwH3ePilHdj3x0EqyuAEjlr/SABwMVWhYMspJDdspBV7IDOQ+r87xo8D6UTVKAWtViLE68owkuCJNWtOhhim7A3WN4F1qnlnO4dge0AQ9wdW4h9Iy1Zh5lkAhn0Oo8CLRZTdJlpUlQJ7LWPLUHv+cEVSloKZ0oZpSzdCrhKgXynjsQbFvGLNqRBnZ6CoO1h8/iYETLt4QXjNaVr0CQ+gDC/dAa51m4Qh9khKaVIl5zc7Dm7AecfJacuVtuXy845krKgAdE6fX74xcUWgAc0WHontlCUL3RfKrmngf5fLhFc7DSFEN6QDR4gUEG1i7PDg9IFL7RyknfIg/KGpxYC3D8QVKU4uDqnYj5HnGsp6oTEBSS434g8CNjGQFGePpF9DPXJU6bjdPEfe8Jh4mHVj34fIvQ1pINoBnpBdwCHu4+kPuiKJdSd+YO0G9KOj6ZYBS3Fo18k+jHLIoy4tGJXOKb7AEBttWN93u8EmZIUE55KawzbCWoFSy/6swOdKtnd7xeZKcree3P4Quk1CpRzySUkGygz+HCMufApyTbNWPLwTQm6S4CqlWUBASzLCM2ZSAS6UrPvC1u6O6OeepzJAUFMFA/pXYm+z3Y/QxfMTmKnJJKVEklyTq54wio8SMibo6TZSToRwPxfaIr4e0VvmaWYkrQg75QG4BLi/CK/wAupOvZH81vIamNFh1TT9QJyCXuEhu0ksWdWjh3DC7DTbK1tV2yVb78e88e+Htpq0Laa0bLoapHXCZ2lkBSbgAB0nW52BF21hFjE9CJi8ubMQQ1kpTmSxDB3YEjUXjS/htTpXMckZUIL66l3vps0Z/pfQhM5x/eBxzYBLtqLgxqnFcKXsn9yPUQSpwe+hLH4/H4QQuYjdafN/hHJwWcz9WoDioZR5qYQHUJlyQVzjpogG57yNu6/dGFzUey6i2cVuJS5acxUDwA1PcPmYWDpDcdgpCuKmtxsHEFyej9biJE2TT5ZaAyVNlSzvZ/au+gPfAUzotN7ecOUAlRvmA3VfVt4zPPbpMusbew5ePSiG7KSzZlLWv/AGplpfzg6iq6RQSTMmqUDdkFSTd2KAjTlmhSnoYoy5S0LKzNJCZaQSvskg8mB35iDZHQKsl1Alhgoh8pWxZswctlJ9LGFvN8y8YP2Lp2EzFqJlBc0av1akK/0rAJPc8CSVMfQgjz8viIYzKWdImBM+WqWr9K0gJUe5uwvwJ7obIVLqA04gqZhPSGmDktJsrxIPBovHN7kvDfRnJsolObUOzjbg/D+sXoptoJxHApsk6gpI7Kk+yoAOwPvDXKWVwBF4t6P0KlqdwALlRFgNyW/rGmOzO9diuZKMtVxHLOCfSG/SEgr5Ab7CEoqkjTz/aJapkJn0IhvhWK9Wkp2UGI2Pgd+cJV1ye0kOoKbXiN7+Ed5W0tEJ10SG4vSpOVSdw/i5DeXxhUinL3g1OJhbJNgAwV4k384d4XQS7KWpOUFyHLtuABckjhbmImuXRHQjSmO47qgHtFcBIPNl9tPi/pFpQn3E/7vrHWXRtvpHTxAGlXTIAYhQVpp83t5QJPom0hmmfmASrZgDu1g19e74R0pLBiHTdhw7uHdHnnygd2ORSK8FxRdOrMnsnwIPeIKxfpTOnWWhOXTMl+JuX+XCEeKCYhlIujcAdoR1R14IsXfnGrHPI4d6ESxYnPk1sNqFLmpEtBdSuGrd3gfIwRNwpaEB0EADxh90IoZClqmM0xCe02ikWdYTpmSwdtQ+4ja4pToUhUs5czf0ffxh+PxWSD8/XucvxbcJ1BHjKaftEj3VW/yqjCYqrtGPSK6QZc4pUGLt5gi3EX1jznGJRCj3xvyu0miIhuAY71XZPaSqxTxHyPA7RoUrkMStaspDgJCSSNCCToQ4sx1jzxC2MMJFSVMDsSfh9ISm10PVS7PQsN6YSqQKEiVdWpWrOe7ZLcmgDFen9RMIuElg5SAk+YEZVU8wJMnOo8IOUn2y3GK6Q2xHpKtWpJvvd22A3u0Pejf4bVNWetqF9U9wFJzL/0uAnxvygj8L+iSqqaJgCXTdKlB0oDkZ2/UokEJH8pLi0exp6FzJYdFQVK91ScoPcxLeIVGPJKbtYy3lT87F/RbAKilOVVT18pvZWllpOxSoEuNik+HAg4zgoTXS1gDLNsRsSRlUD3uD4xo8PqyQQoMtJyqHP7+yI+YpKBShW6FpWGuWBv6fCOZKTvfZqikn8mZvoPhCKaZUUimzIX1kl/aVIXcNuQlQUktoe8QZ0tp+rmSJyE5lheTKNSFAjyBPrGmVIlTcuZIUxzJJFwfeQrVJ5ggwn6WVZpwiaBmKUrSlw/aVlSCRuwzHwh78zsTFuLok7oZOnSymcqSQr+7IJH+oaEcQ7bGPNOlPRSZQqBvkJZjqCXIBI9pJALK17KgefPRf8AFarlVcmXMnipQtCSogks4zFKswAStId8oAB4iPYenGCpqaVSCwUeyk8CogJPhMyHuBjcoKHQhZHezxzBcZysLFKtUKuDvcH7G0NxhcuXJmrkE5MrqQS6kMpJb+ZHPUMH0c5+hTSiWZc1apdQ9j/dgjVCxqA/6hpzFoOw/E1SlOCQpJYj0I+7Q3Hm4PQzJi5rZk8YqCruH1OvnCckmN30gwJBSamnDS/7yWP7sncf+Mn/AEm2hEZafSpI0butGq+W0Y3Fx0xbJusDn8INq5vZbc2jmVICDYX4mPlZKKhbUXiPQgGlKg+RVkWe0L0JO4Ii4rYQIAwKvFgDwOlUXIiwFqEcDHWSPtMoHf1gsCLJEjuWoKF+L+Q8ouQuzfRt/MXhZLqLhR9rTW/jf15R2JobTw0/r+0cVxOgMqiWAAQ17Nr99xhNU4MVKzSjlUzlOyvoYJ/MncONuDcnHIR1LmkHtBhz4NrybziijKG4DVNPUi3onjxk1EtRGUpUMyTwNiPJ42GO0sqdlZSkrlqXKzA6oSc0txv2VN4RlZ+HomgKLhQ9lYHxj4mpqETD/DK0lTkpI0ygOxPEC3xg+PyWtMmWGLdy2GT8BmC3tcCLK7wDGTx7oypSyQCDuGIv3RvE1Sm79i/2IaYDW5iROSi2hUxccb6+EXh4yUnxYLw0fU8ArcIVLJcRRJXePX/xLwRJOeWhkmx5FtDwjxycGURG3Hk5Iy58axS10wgzvSKVhWXMxykkBTFiRqAdCbiKVKhriiFIUJKgRkASA+j324kueZhl7oUvNZ7F+EVaJUgJ3PqyQAPT1jD9IelFR+clqEyb16pgJTlZJQQgpUhYOZ3KwwYJCRzizo/jPU2JYFlJO2gBHo/jGjT0hpVK9gzJh/QFEIJPEDjuBrvGLcZN0aHG+je09UpQlTle3Np0FfNQzDN4ho+YbiQWpRfdh3Cw++cLKWsWoZphdStWsABokDYAbRmDXVcmYpMuQVDMWUQS4exDRzJN5Jto248fGFSPUUTAEtttyjiqp01EooVf6i4L7HQvGIoKjEp1sokj3lAW7khyfFoar6VUtAjJPqhNm65AAZhOgAQgW5PDEpXoTOMUuxPRdD6Omqetmy1JWC+VMojNd/aCyhidcqQ/LSNtVYwqpSEIlrSkqSStQy2SpK924CFMvpGspSpaerzB8jupPJTWfiBppfWKa3pPLlS1TJiglKQ5J+XEw2OSc9RIeBLzSPOvxAwHrMQqFyiwCgVkkBKVEBT6uAXB01eF1ZWoCgy8ysiUnLopQBDjc2y7XYxncX6SGqnzZ1xnWSBsE2CfFgPKKqZRJYHXU7nvjoRxulb6E809I3uB9Icin6pSkkEKBuCkuCCkm4ZxpCDpVg3UKTNkFXUTCSgF3QQ2aUoHdLhn1SQeMc0tUUs1hGrw6eirkLpZhCc7GWs/pmJfKe4uUnkoxMXxfyKZIcl8zEU0wqSFCxiLBe7kngI2FJ0QMoATcqNXzKGr3FncjlBM2TTJQjOrOSSxSzbe8HPoNbx0Vj1sxGOFKSLQPNw1ZQpWU5Rqo2HBn3L7R6BNoqQocTC3DIH/APaM10gnCas9W6koLBLHsi7AJ0A4njEuCSAQSU3i2okKKDlLcTu0XGQU6gA8N/HhBFMtjo4MLr0JBqLowvK6NdX09e8iLhLnDh4i8GyekGUmUQw17/v6w9k1CVJCsoL75m+UXUY+hAsOYqbZgRcNYAP8IIRKygFV77APx5QqRPU4Z/i0WzJxOnG/1+Mcdo6IbPm5i/po3BvMRSmcokNw8WPGKZc4m7R3OmF3Hfbw+kCRAwoq4IDP4eZI+/nDinndYMyb2jCVmImWpLuHdmGa40HLWDl9JFSZfWBgsbWa5GohGbw3Pcex2PNw76NnT06iSDc7Hfy48x6R0tAUChWUjgq1vkeYjAK/FOqtaQCOEsf19Ypn/iXVKL/wR3Sx9WjP+Bzv2G/ioHo1IOq/hEFcvcK7WVw7XLlOt9IzfSTotIUtSjLygq9pGz8QdfMQgR+J9ULPJNmcyw7as7vHcj8QauYMjyiD/wCNOnD1+2jVgw58UrdNeuxObLjyRpgdT0IDuiYA3vA+RsWi/H8Gmz5pnCTqAVdUsLDgM9rgcob0+JIWwV2Tu+55HxgwTlyVZ0EpI0VvfcR2/gwbs5ym10YimqMiQiYCG0J79ORhnh9aJZzJbv8A3jadOcKRW0kuqShKZoHbyhn1Dt4D/VyjyOalcsslSk8gT9mM2XDTcZD8fiGvQ9Lp+mBAuH8Wiz/jiqOVMpFPLCixmTJmfLYlyhLcOe0eYIxmYNcqu8fNLGCpfSFO8s+CvkR84xfhMad0aH4vkq6NxXzZs5QFRialS2JKZKSi7hkgJsQQ9yLNpeK8Jo6WRNK5KFrVbKuaxUm1ylgACeOo2aMmOk0sC0tZPNQA9BAVZ0nnLGVJ6tPBFj4q18mhvw7VXr5aE/GjHa2/mehYv00lyAxOeZ7iTfxOgjzvG+kU6qU6z2RogaD6nmYDoZJUrj9YOn02RBfhtYfvDIwjFVHQqU55NtgMnhDSlU3zhVJMEiYTppDQgxoquOifOCsOnKSoEcYWSEAe15QZKqSLACKtD0zeYxjKlU6JobMtQQt0g9pILG+hUkeOSMxKxCYtYChnbZtEtsEh0jfSD8JndfInSCLlBUj/ABy+2PEsU/5oz8pR1Dvyh2Obqn6GXLGpDCdiT9lAKUjc+0fpAFRWZBmPgBBMwZiCzFu1pdXENFVVhwWAWun1i8rYs+SK1B1dL+99dIYhgkqJDM5OzcYQlUVKluCLgHUA28t4ryA+Tq0zZ2ZPZSmw7ufMw4TigYOlywD5iNLaQspKMnspGtuZJ+MXmgUNohX2QPM5Dsfvzj7LLj7+cArUo3Hn5xbJqSHF7cIw8TfZYSRfR7u7fEREzW5x1OmEjZjxteFeIVJQgncxKVgwfF8cbspYnflrCCfUKX7RJ+EVrJcvxjmHJUZJSbPrRGj5H1IvE2VDsMoOsVf2RqflGhlSUpDJDCOKKn6tAT598Xgw+Kohs5MWya1YGV3TwOnhwjgx8Qm7RZdgbmTW9XQyJpIvMWgoO6WDjm4Wocs3c2K6TYOArOjtIVdJ3b6jQ90abGkD+zZGYEKC1AAgu5yks/JvWENFWgAy5l0H/aePdxH0h/iFbUWQnRkDQu9274FXSqEajFsLyFxp8tYSVI0cabxgkqdMZpixSY+NBc5QLWGnn9/KKBra0Voq0N6NIlJY3UbkDXkPCKMQqipJ2bbxiukFvjHM9HZV97xNDX+UEgmWthzhtQ/h/iE2R+YRSzTKy5gpgHSzukKIUoNwBeEkpUSmn0Viw6S5MHyJfGF6J/CGtPh80gEoW3c3xgbNER30d7E1CgbhQt4xxidH1U+ZL2Ssgf4XdPoRAtPSqSocX0NjDfpN2lypv/ckpzf4kOgv4JT5xGJ+YrnjqxUgReEwoTjaPdV32MFysbknVRHeDGlSRlKMXlJQUl2zPb5wJFVTO6+cT+kadw+usX5IXdsAvDKjIsH4WPCx4xoxi0m2ZCXYO4BOm5KS5aMkixeClzUKvmULC2QHQAa5hw4QyMqID0pN7O92jpKgTfeKkT2BFmPmNHbydo5SsG9/pGCjcEzFdkeTjvjP4yo5gnVviYdOPrfeEtWHmKPOLQWwasRz0soxyJZ4GGx9RHAMNE/DFwkK4GCsPoSVpfR3PheLwPv94JpZjKNttYlLZDgkrGjxyVQN+ajn81DbEBOeLqdXa7oXGqhn0cqQamUDusebgj1+MXg/MgNF0tlmTTyZarTFrXNWl3IzZcua+pue5oyClwz6bV6lV1QVF3mO/IgZf9rQh/MRfxE+U9kLobUdaGyLPZ2PD9vhAGKYeUk2tFH5iGFDWCYOqXrog/8Ayfl5cIQ/MqJTM5MQ1ooNjDbEaTKSIWNChhdILHvg2XR58/aSkJS93u9gAAC5c91tYAkhwRuPhBjOAR3QMZH5noPRXAKhFNKqq6rnIp0gGRTyy65myGfR7NYm2wgTp90ESmV+dQg05dKp9NmStaELVlE5khIS6ixQLObMxAzvQzpKJE3PULUsSEESUKUWQon2ki4sAQwv2raR30h6dzqpMxLZZMxQK2bPMIII6xV7BgyRYADnGJRyLJoZcHC2xlQYXJpyClIWrULVfxGwi2qxIrPutcDaM/KxwrAHAMPpBNRP7AMO+Hu32aVKFaGKK/N2VeHfBmPIzUksPcLUkn/GkH/4jLInHMO+H1bU/wDLJG/WA+SVP8RDIxqSoRmncaEKJOQARwtAOwgvMCGMBEhyHdjGhmI6QgDS0dgxTnjoTIgDqaraPueK08YnXRFgNwpw39I6TLFm3G8VIqABoGj6qa12eMxtPsggKf70hcEFROXj8YLmrcE8oqo8MTMTmXPlyg5GUqVmtvlA3fjtE9bJXyOfyBa5SnvN/j8opVTykjtTU6bFz6Q0lYJR7zZs08ESvmpRhrSdHwQOqoJy/wCaYsoHkEgesVc6/tfcOL919/sYRQdZCVkp43HhBdLOBB2vBOMU65dUUTJKZCgAciXY69q5Ln6QDUoUVFvhvDov1M81phRmiPnWiAepXzjkylxbkIoNMwRbRVWSYlTsygXhWUKidWvhExnxaYUb78ScOSieichWZM6TLW+7lOW+98pN4xnWCNp0rWZuF0tTleYoCnWbsAn+LYe8SRfkeMef9WqNPiqU9ERugzrBE6wQGJaonVqjJZND2fO62Vm/UmyvkfEDzBhEU9rvtDzA8EmrlLmJZQ9kpGoYg5iHty74XzaIgkat8Rt5xLYyKK5UplA8bGGFPTe0k8H8oi6Zn5H4GDp7IUFqskpufj8oXJj6oy2ISMqzzv8AX1gjCLFT3S3aHH97xRXVfWKfYaCLqZJElRA9pQT4XV8hEozPvQfOwcEdZJLj1HIjaBhVqTZQgaTOmILpJSeI+7wScTmH20IX3pY/7Wi+mSpNBFFPBNoIrsSSSEuGSPU6/ADwhRNqVGyUhA5P8TAvVmK9MJSsbfn08YEkTNSd4EyGOkvE8igeJoiTJ9u+AHMRjBZIwTPiGYIXgmLhVKgsDRTk5Wjmaokxwo7x0hcLNh8meye6ND0WWBKQEYf+YmEk9asnKe0WYMzAMNdoz01PZI5j5xpqOgy00lU7FESZZQCmSgvMSDdilJcG/CF5GuP/AL+xZKx1U1tegN/ytGD7oGfyGc+MJKjEUpcT8RnrBd0ywof+xu/dFmHow5RART11cv8A0pJ7k3jRyMOrgHpsMpaRA/vJ7KWOZJYhu6M7mo/L6L+WFI8prZcpU8qkmYUMP+o2Z99Nt9o0VHhoMpKsrkh9DxO+kLukkuaKxfXTZU1RSCVyiChtALcLjyhzSU7S0W/SLvy7o343aTKSWisYW2ob/L9RHZwpJDMCT4fK8Pz0XyoSqdMTKKg4QpXaZndmYdxMWSq6npcnVqVPXqTlOVPcWufp4RpWKVXLSEcl6GbXgSRbJ8viI5/sMcAO6/yj0etraSvkpmLX1ExHtBipVza2p/eEyMIpcz9eopGoy9o+tot8FtWg5L2Kui+JIkyTTT5AnSivNlZtbE8zpw0i6p6P4fOV2aebKB9lkEm/DKWI8eMXysckUwyyZRU+pmEv3MA3rHX/ABtUAuhQTyADbcdfpDYyUV5mv79Sji3tL/JRj/4cU8imE1JVcsAoMXLtbYMD6Rk09H5Z29Y0NbiUyoUVTZild+g7g9oBxCrlyUhR/iE+yi6cx5/y8SO7uzzaYxRpbFmLypVNTpCiQSSZYQrKsA+0c26SQGB56b56SmbMWgSyJ2ZQHaQxHNZGrE8do0IwNdRMNRUHMoj2duQYeykCzD0himmy2AAHABhC5RvZEUzN1WH1Eu6pKCkOSUrIZtznEZ3FMUM1gQUpToNfEmzx6QJGYZSUqB/Tt5aRk+m+FJk5FpQlIW4IbccxyaKKFbLSboyKGfQn78Y3eFUCTICVJUl2VYA8ePeYTdEMEE1RmTLS0lt7q4C/nG661MsAI02ct8jFo6KRjexHNwaVz9IoV0fTqB8I1HX5g7jwN4pErMWsTws8X0X4mWVg6RHxeBJOgfu0+Ea2ZSAja2t0v8YHVSE+yCfH94iiOJkf7HAjo4Snl6fKNYmiJsWSeNvnrHaMKVrm0/lT9YKDiY2bg3JvCOE4OPsRsKuYRwVAExn08D9WiKRHEQf2IDuPD+sVHAzw9I0yJYPI+HzaLxRD3VeQ+sFIOJlVKEdIIjhP3xiEWhI87rVdgNx+RjZ4EUdVLFLhJnLCBnnTXKSsAORm7IG8YiZ7P3wMb51plSxWYp1KQhLSZLJWwSGBCGUbcjGfP0l/P7DI+40qsSxJDJmT6TDUtZKQkqbxf4iFlVOoVkdfU1uJTPdRmyeBJceBgWkl0q1H8pRVFap/+pMfL3k6eYEPVUNeiW8+bR4bK4Mkr8E3c+MZFFQ1dfRfa5EuuzzPG5CE1SwinmUoygiXMJKr/qch2PjvGlpZYyJch8o0PIavGfx1aTUry1Rq0hIAmkEb3Sx2d/ONDTy2SGG3COnj/Kv799i5Guo+kEibJRJq0nMkZUTkjtAPYHlYbQPjfR1MlImIWVyleyWf/cCxjKzU8iY1HRHpHKlIVT1SCZKtDc5T3Pp3RshkjVTRnacdx+gllLD6ekffzYBskX8I1Nb0ETNSZtIpE1B0DnyP7xnp+DTUpUVIAy6h7+WsVeOX/HZeM1JaKk1PFI8z84668e4T/m+kBZmidfa8KssEVWJiVLVMBbKHYh76DWxuRrCjAUKnk1EwqWSWSTqSN77DTzjnHj/CTLT2jNILOmwSqz33O3Ac4PpXloShLZUhgG/eAp2xgZmXQerH0j7KmpJYhQ/zOPWAfzfEA+JifmBxUO4xNlxvMmKT7Den0jGdPKpShKlqVmJLizWLD5RppM9G4USd3PyjOdLcIKv4yDmNnDuRzA5RL6KS6GdBLTIlJlseyOd9yTa9yY6EnrHII5A2ijDMTE1Aeytxd7esFiUCf6/WK9lqPkulIbTzguSiY9rd6h8IHlSkvr6iOpkscfj9YkAtStQST4I+YMSUQNC3GyfkBABpbanzMVzqFhY3/wARgtgM1Tkvci8cqmkNw5Jcty4QmTSrJcgHvJPzg6VMyhjbuDCCwO5819z3lKfjaBhK5g9/9ItqZlnS55W+kBTkqIcOnkQfq0Q2AemiTq48ogkj3vhCwTVjn4Rwa7i3n+8FgIpbbnyiE84oJYR0tQhdFzt+yfvjG4wVUkACkwzrFkD+NUKZGa3aAOt+YjDSx2SOP7wwxDpJVTAyp6gkBgmUBLDM11DtGFZIOdJfv+w2NJbNvi+JViB/zFfKo0s3VyOyru97xvCBOMUKHUKedWL/AO7PUQgnj29fIxlZCgC7B+Jue9zd4rqqriX7zFY+HS19tfb+S3Kt/wDf3/gYYnVpnTVTDLlSiQBklOEgB7l9VaacI1TKADg6cI89NYncj77o38/pzhiEJSgTpvvOhjt7JKxlbix8rRtwwhTTlXsZsuVIrXNV9/1ioqJ2hJiPTiU/8GXMbitQ02sAee8CJ6eTE+zKli2+Y+NiIGo3+b7i+aPa/wAKZCkiYoA5SzwX0ymJQZhQnMVJysLlzuQOEeNSPxlxGWjJKMqWP5ZSSf8Ae8Kan8RMQmKK1VCsxLuEoT/6pENxZ4we76rQpPzcjcVaCkOW1YjhAgmJHaWoDgC/a5OPZHOMVSYlVVUzIalYJdTqWoC3dvBkzAp650uWqeZiVAkqzKOUJIBsrvDd8Y83icMJV1q9mqOPJkXKK10H4jJmJqQpYKAWOXYpOhSd06QxVWND3DOjuFoUJNQmWrOlkZ5ihMJdnScwIvawaMxM/C8zKufLkTk9RLv1irm4fIw1Unc2DMd2jmY/9Wwyb5WqV21p/p39BuTw2SDpK/0DEzwRHwzSNj5GFM/8NKiVNlpWpJlzXCZqHIzZCvKc2ViUpJ4WMF4z+HcySl5U5aiP0qBHEtmSSB4sOcP/ANx8PaXJb6Kx8Nmkm1Hr6h0ivbYnw+sFTShQ7QAPf8Y8yNZMB9tY/wAxixGMThpMV5/WN6kZuY6mqVJqDk7T6vcX279Pu0aCXVjYAvGGl4xNSoLCmUC4Vu8MJvS6apRUpEt1FywID7lgWHhaK3snmqNejEG0YeHzi9U7PcGMUnpRxl+Sv2gmT0nlvcKHkfnFuQckasTG/UY6ExPup8W+kJKfpRINioDvSR6wcnFJKvZUlfIEH5vE2TaGAnyRw++6OwEqFi3IBoXpWkXIblwgmmmBotZJ9XIPvH0PxEcEczFk1T/qgdUnm/e3yiAPqpadw/Mn6RwW5xwqSN3PiYpMpWym5MPpEEGenT9tAIHXXoG7nlCdSidbx8illXkY1VjQ2T6sPKBZmJrPAeH1gSJEWVeST9S1VSo6qPnFbx8iQFbskSJEgIJEiRIAJEiRIAD8Dm5aiUWftad9vnG8rJ38SUrLlKpStGH6228I86o0qMxARdRUMo/mcNrzaNYFVypqXlSyqW6cudA9vIr3+ab6XjmeMxqU1K10+3X92djwPiVjxuLT/NfRZIwU1ddNM7rUJSBlUkMOzlSAFEEAtcM+8GyTOTRT0UpXmlTljMD2y0wmxFyrKQfOO5OMVgYilQ2V2M1L7Kc3fT6awjpZFfLmTZstIQJkxWZJXLy5s5S3aULhRYHnzjHUp6k4pLjSbTWv5GOWKDfFN8rt07V/r7Gwm46o4ZI/NJHWJnSVpzPmdM0DNe+ZUvO/fBVdWKQqYormL7IBQLjsPdKfeLkeAjBV+EV9RlzpCkpHZAXLYA7gBXrBFPV1/XFS0pWUuFhSpaQc+Q6hQDutJBGhPeIS/BQryyj221fu1SX97LY/FQhN3GVaSdequ2zK1U3MtSmbMoluDkloqhjjpmdaesQlC2BLEF30JIJBhdHooO4pnEyKpNJ3/gkSJEi5QkSJEgAkSJEgAuk1i0eytSe4kfCDZPSOen9b8lAH94WRICbNEjpgo+3LB/wkj4vBtP0npz7SSnvc+oMZCJE2TyZ6FIr5S/YWO7N8jeLiY83i5NbMFgtQ/wAx+sTyJ5lMSJEipQkSJEgAkSJEgAkSJEgAkSJEgAkaro7gSFBRmGUewSAClSipwANSANbuLAvtGViQAMMRpOqWFfw1AnRKgRYsxALjTgOUfJVcgkBUpATuQFE6HQFYHwgGPkAD6mFPMLJSHZ+0kJFm/UqeB4awT/ZsvdKOIDymbj/+nv8AKMxEgAfVMiRLylQsbMAhWjXZM8m7nVtA28Aza2WD2ZaCG3SoMb6MswviQAOej9FJqKlInKTIlC62Ci4DdlLBRClFg5sHe7MSOltDJSpE2SUJzvnkozlKFA2KVLAdKgxYFTFw+kZ6JABIkSJABIkSJABIkSJABIkSJABIkSJABIkSJAB//9k="/>
          <p:cNvSpPr>
            <a:spLocks noChangeAspect="1" noChangeArrowheads="1"/>
          </p:cNvSpPr>
          <p:nvPr/>
        </p:nvSpPr>
        <p:spPr bwMode="auto">
          <a:xfrm>
            <a:off x="2136775" y="3127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2" name="Group 11"/>
          <p:cNvGrpSpPr/>
          <p:nvPr/>
        </p:nvGrpSpPr>
        <p:grpSpPr>
          <a:xfrm>
            <a:off x="1946520" y="2417016"/>
            <a:ext cx="1857963" cy="1805037"/>
            <a:chOff x="789232" y="3209719"/>
            <a:chExt cx="2576992" cy="2143812"/>
          </a:xfrm>
          <a:solidFill>
            <a:schemeClr val="bg1"/>
          </a:solidFill>
        </p:grpSpPr>
        <p:pic>
          <p:nvPicPr>
            <p:cNvPr id="1741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785" y="3209719"/>
              <a:ext cx="1866332" cy="14945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789232" y="4732111"/>
              <a:ext cx="2576992" cy="621420"/>
            </a:xfrm>
            <a:prstGeom prst="rect">
              <a:avLst/>
            </a:prstGeom>
            <a:grpFill/>
          </p:spPr>
          <p:txBody>
            <a:bodyPr wrap="square" rtlCol="0">
              <a:spAutoFit/>
            </a:bodyPr>
            <a:lstStyle/>
            <a:p>
              <a:pPr algn="ctr"/>
              <a:r>
                <a:rPr lang="en-US" sz="1400" dirty="0"/>
                <a:t>Throw the switch!</a:t>
              </a:r>
            </a:p>
            <a:p>
              <a:pPr algn="ctr"/>
              <a:r>
                <a:rPr lang="en-US" sz="1400" dirty="0"/>
                <a:t>(Change management)</a:t>
              </a:r>
            </a:p>
          </p:txBody>
        </p:sp>
      </p:grpSp>
      <p:sp>
        <p:nvSpPr>
          <p:cNvPr id="15" name="AutoShape 13" descr="data:image/jpeg;base64,/9j/4AAQSkZJRgABAQAAAQABAAD/2wCEAAkGBhQSERQUExQVFRUWFRwYGBgYFxYYHhwcHBwXGBgYHhgXHCYfGBkkGR0XHy8gJCgpLCwsHB4xNTAqNSYrLCkBCQoKDgwOGg8PGiwkHyQsNCwsLCopLCwsKiwsLC0pLCwsLCwsLCwsLCwsKSwpKSwpLCksKSwpKSkpLCwsLCwsLP/AABEIAN0A5AMBIgACEQEDEQH/xAAcAAACAgMBAQAAAAAAAAAAAAAABgUHAwQIAQL/xABREAABAgMEBAYMCggFBAMAAAABAgMABBEFEiExBkFRcQcTImGBkRcyQlJUcpKhscHR0hQVIzM1U2Jzk7IINHSCo9Ph8BhDZKKzJCXC8RZE4v/EABoBAAIDAQEAAAAAAAAAAAAAAAAEAQIDBQb/xAAtEQACAQMEAQIFBAMBAAAAAAAAAQIDBBESITFBMhNRFCJhcYEjM0LwkcHRBf/aAAwDAQACEQMRAD8AfeFLTk2ZKBbd0vuquNhQqBrWogEVonzkasIoxzhftUkn4WoVNaBDYA5gLuUOX6R03V6TbvYBtxZThgSpKQqmeNFDoOyKlsyR451Ldbta40rkK5RKWdkAzdly1fC1+S37sHZctXwtfkt+7Gt/8IP1o8g+9HitCFUwdTXxCPPeMaelP2IybXZctXwtfkt+7B2XLV8LX5LfuxHq0Ldp2zZ5qq9aY+5PQCbdNEJSdpvAAdMQ6c10Bu9ly1fC1+S37sHZctXwtfkt+7Hw9wXTyRUIbVzJcTXfjSNZfB1PgE8RkNS0E9AriYrpl7Em52XLV8LX5Lfuwdly1fC1+S37sQsxonNoAKpZ4V2IKvy1pGD4gmfB3/wXPdiMMBh7Llq+Fr8lv3YOy5avha/Jb92F74gmfB3/AMFz3YPiCZ8Hf/Bc92DDAYey5avha/Jb92DsuWr4WvyW/dhYNmujNpzyF+yPPi936tzyFeyDDAaOy5avha/Jb92DsuWr4WvyW/dhWXIuAVLawBmShQ89IxNtFRokEnYAT5hA9gHxPDjalPnWzvZb9ke9nK1PrWvwUQj/AABz6tfkK9kHwBz6tfkK9kVyicMeOzlan1rX4KIOzlan1rX4KIR/gDn1a/IV7IPgDn1bnkK9kGUGGPHZytT61r8FEHZytT61r8FEI/wBz6tzyFeyD4A59WvyFeyDKDDH6U4ebSQqqiw4Kdqpqg3/ACaknzxuf4hp/wCplPIe/nRWC2iDQgg7CCPMY8uxJBabH6RE6FArYlVJ1hIeSTuUXFAdRje/xHPeBtfir9yKeumC6YALtl/0j03RfklXtd10U6KprlFjaH6fStpJJl1m+kArbWLq01wrTJQ50kjKtI5MumGDg9tEs2nJrBUBx6Um6aEhRukZ4g1xEAHW0EEEQQc48Ps4F2oEgEcXLtpPPVTjlR0LA6IU9Dm6zBOxB89B64luGJ8qtiaqa3ShI3BCaCNfQhrB1XOlPpPrjWkszQMaI+mmSogJBJOoRs2fKIWeW4lA859QhukZVtCaNgU2jEneYfcsFSIs/RnJTp/dHrPsiebbCRQAADUI+oIzbyAQQQl8I2l5lUBllVHnAanWhGVfGJqAeYnZFW8LJJv6Q8IEtKG4SXXAaFDZHJ23icAebOIRPDExXGXdA8ZEJWh+hcxaT4Q0k3a/KOkG6gZkk61HUnM9ZizbQ/R+YalnF/CnS4htS63EBJugqpdzyFO29kKyrPJbB92bwiSTxCQ6UKVgA4kpxrQC9inzwygxQ2i2jXw0uIDgQ4lAUkEVChWigaYilU48+UMejelcxIPplJvFu8E1UTyAcEqSrW3l/SNozeMsjBaExJoX26QrePXCbaXF8YQ0DdGGZNTrOOqHCelS4goCrtczSuGzOF9/RZYrdUk551EMRZUXp8VacB7xX5TCbok3V+uxB89BDyRCToh88rxD6RCl74m1HzQ4QQARMSGij7mJTcTtVh/tzjhNpcnUSb4IeCkPUroqwwkrcN+6KkqyFPsiFO2LTLzlckDBCdg3bThFVLPBZxxyaMEEEXKhWCseR7AAVgrBBAB4o4HdFfWNMluYYWmlUuoUK5VCkmLCit5hVFqIwIUSOahNIbtuxS56O0hBGCz1ktNkmpKEkneBHkNCRyxwnzfGWtOKpSjxT5ICa9NKxm0I7R3xh6I0eED6Unf2lz0xJ6GD5BXjn0CN6HmDGCPpt0pxSSNxp6I+YIeKkkxpE8nMhQ+0PXnElLaUXiAps1PemtegxAykopxQSkVPmHOdkNdl2MloVzXt9mwRV4AkEGtMxXb/AHhFBaQzqpuddUASVu3UDXStxCaY40p0mL7erdVdzumlNtMOmtIpHg+CfjaT43L4SmtSe2ryOnjLvTClZ7FkdN6M2A3JSrTDSQkISL1O6VTlqJ1knXuj60nfSiSmVKNEhhwk/uK2RJRAcIH0XPfszn5THP7LnN/B0tQn2aawoKwrhdNd2IGMWBwlWClyTLhpfbTxiTru1uqTu17xCxwN2aXZ5wjJEus5VxUUpSK6jXHoh94W27lnK1G4gYmndpw9OEdOn+28lOzDoFbJmZJtR7ZHyaidZSBQ9KSnprHzpDa+bSDl2x/8fbENwQBXwV6vacdycs7ov8/ewwWlo2FVU1RJ73Ud2z+8ovTeybIFdawAScgKncMTEFwW2IJmZcvEhCG6kimZIAGPT1ROWowpCHEqBBuKwPimMXAh87M/do/MYV/9B4p7G9ss1EWfIWO0z2iADtOJ6zG7BENpHa5aRcbxdXgABUgbaeYR5vds7myRB6X25fVxKDyUnlnarZuHp3QtRJS2jkw5iGyOdXJ9OMSstoKs9u4lPMkFR58TQemN04xWDBqUmLEEPctoUwml6+veaDqESktZLLfaNoHRU9ZxiHURKpsrmXsx1ztG1q3JNNmeUSkvoa+rtrqBzmu/KHWdnkNIKlqAA8/MBrMJFuaTrfqlNUN7NZ3nZzQKUpcA4xjyR9oyjbZuoc4wit4gUT0GuMakEEaGZ4TFauLqonaSes1iylZGKzEOW3Ync9HW+gM0ldmSRSaj4K0muOaUJQoY7FAjogiP4KfoeS+7P51wQ0JnOGmM1xtoTa6UvTDmGeSyPVE5oZ8wrxz6BC3pF+tzP7Q7/wAioZdDEniDzrPoEb0PIGT0b1mWQp47E61eobTG7ZWjxVynQQnUnInfsEMyEACgAAGoQ45FTDKSaWk3UCg1852nnjPBBGYADjFCMu/BLRSpXK4ibCjqrxboJ3A0i+4rThR0TJPwtoaqOgDqc6qA9B3ZVY5RZF8WtpHLSraXH3kNIWaJUo0BJFRToFYhJnhHspxCkLnGFJWkpUCTQgihGWyNHRm15e0bIY49rjk0DbqFCtFt0FSaChPJUCO+3x9DQax/BG+pz3o5bnCLxJ7lxc0NnbGs0OhmebWXFVKlnG6K3UYDIVOOvOJDTxyTn5NbInJdK8FoPGopVJJAONaGpy5o+5/gzsVd7k8ST3ri00yySqoFfXEc9wG2Yu7xUy4nc40uuW1OH9YajcwxgrpMOiDTEvLJZRMNOFNSpQWnEqJJOeWrojZta3UoFGyFKOsUIT1a+aISb/R1X/kzqFY5LaKaDVilaqnoEQM5wGWmhVEJadTjykuhOvYuhBpjG0biJGDfmCV3r9TeqDXM1wPmj44FJdQdm6jAJQk77ysPMYX5rg9tdgH/AKeZug0+SJWDzhLaiSOekR0jaE/Z6l3Q8wSQXAtsipxpeC0/a88ZXUvWhpia0ZKnNSZ0RHlIo5HDDPAAVZNBmW8TzmhjMxwzTgPKSwsUyulPTVKqxyPg6h0/i6ZaelmkyJGXU6vE5IRUAqVs3DMnUIruzbIte21cZfLLAxCiVNNjxQOU5vx3xaOjj7M7ZrD09LthRWXAhSVUqhSkoWAs1pdxxwxjV0h04bSbpcbbGQClJSOgEivojSKjRWMZkKVqzqPbgRTwMz1DdtBlSqYJ4x9NeapyiGnxa9iqTxhJaUcCVcc0s44VOIOBw5Jh4l7cDtSh4L23HAfMk4RtrmQ62pl8X21ChBxp7Yn4jbE45ME2t0yupbTZU2sB40X3Pe7gO59cSMKGlmjZlHRdJLa6lB1imaTzjDGM1k2+6ElTiStpKglTgHalVbtSNtD1dEaSoprVT4GKdfqY0wR8oWCAQQQRUEa4+oXGTDNuFLa1DMJUeoExXAixbQ+ac+7V+UxXUOW3DE7nlHU/BT9DyX3Z/OuCDgp+h5L7s/nXBDIocvzs0XXFuEAFa1LIGVVEqIHNjDnoif8Apk+Or0iEWHrRL9WHjKhih5AxgTPuA1Di/KMZ0W48P8w9IB9IjRgh3BUlm9JnRndPRT0GM6NK1a0A7iREFEjZdiqdx7VG3bu2xDSAm5HSAOquhtfmPXlSJR1sKSUqAIIIIORBwIpspGOUk0tpuoFB6ec7TGvbdocRLPO942pQ305I6VUHTGTaJMfBLxLM5aEowpZQm4u6SClKuUlaU41NOSMdnNDba7QS6QkUFAaQgcBCS1KzUyupLrwQmvdFIJUa1rmvGHV1wqJJzMeevZxbwaxKw0ytVxdqSzDaykAhSqEY51BGsXQrA7YYY0NKdCnOOE1KruvDDlYpIxFCKbNf/uE9zTmalnC3MtIUobOTUaiCKginNFYw9SK0dIngfmLUAVdQ6L2wLFefAGsSTOkDqe6J83ohDRobKTSQ+njEcby6pUNeYooEDGvVHw5obOsoK5Kb41FDySaHDCgCqoqKEZjKLwt1Uzpe6IbwWe1parWVjpB9MZV6aKpQpvD7QHoyimWdO5pqgfYCue6pBOPSk7Izyrj9szglmFFpil5aiO1SBylrocceSE1oSRzmJVvVTw3j8hlDrOad2ahRCmZO9XH5JCt+KUnGsYOyLZv1EjXbxHn7WMdpS7FjJbTLWb8NKwb77wCzWookJSlQT1DVmaw06LWzIT8o48iTZSpvkuNqYbqlVNRCcQdue0CN/TSWdTLaXnAlaV6fmYl3VsPpLgoaDMJqLyrqtQB6IqVx0qJKiSo5kmpPSYuK2ODqVdTyUcSunJUjAdKTgR/dYUNFbHbbnfgkwOLdvUQ5QqCtaQK0pUZHXlFacowi3E0lQkpJMVWm3mSHEpWgpNQqhFP6b4s7RDSMzbSioAOINFUyIOSqasiOjnhrb0GYpRd9wEUIJAB24DUYhpTg9EpMOPMOEMqbxaNSQqoIorWkY0riKxhOvCot+ei9S3dNZ6NHTCzOPlHB3SBfTnmkEkYbRUdMKnBVOticMu8ApmbbUysHaeUg1zBvClRtrqiw3AKGuVDXd/6imbGQTNMhrPjk3a490KV6I2tnmLQv2h4nLANlz3wV9ahLO1Uy7S8fFoNd6iTliQdcbUzcrRF6g1qoCegZbqmHvTGxRaNluJpV5nlt0zvJFafvJqnfFSaM2rxiLijykDPanUd4y6orUjqWtDkJaXoZJ2h80592r8piuosC2VUl3fEMV/GttwzG55R1PwU/Q8l92fzrgg4KfoeS+7P51wQyKHMdsSwbmHkJ7VDq0p14JWoDHXgIadDPmFeOfQIW9Iv1uZ/aHf8AkVDBoU58k4NQWPOI3oeYMY4AKxmlJNTirqBU+YbzqhqsuxUtYnlL27OYQ63gqaFlaOZKd6E+32QwBNI9gjNvIBCTwsWlxcolqtC6v/ajlK6KlPWIdopvhStDjZ7ixiGkBFPtHlK6cRGVR4iSi49DLP4mxpFJBBKSsg7XCpzq5WHNG/EiuSDUlLt0PyaEIxzwRQ158Ij481c/uM3XB4IorhO/XB92PzLi9FqoCdgiguERwmeXU9wjowr6Y1svMiXA16JuFFmXlVwS4obqqpSNjg6Us2Y5cqVcYsDHEVCa056Vj5l2eLsqhwpLEmuGKgT6TBwPfq7/AN8PyJjo2b+eT+pSXB8YjIlJGRGYIyI5wcYfuDLQ1qXs9S2VcY88auLIAPJw4obEg1PPXdSC0hsjN1NB3wy6RzxF6L6bPtWgzJtqoytKr6aDtiFuBYOYN0JT1w7dNenqJpLMkkPuks/8DkZp9YopDZCAe/VyU6u+I6oXuAuzf+3OrUFfLPKxPdJSlKaj96+K7YXNI5edlUOJmr1oyC13lJUtzjG6GoIcxU3TKtSnOtKxaugVsSs1KIVKclpsBHFnBSKDBKhuxrU1jnxxKPy7m821L5tiRtGykrQE0AN3k01c26KX4TbKJabmW6hxhQqRmEk1B/dXTrMXo9MAmlRtA176QjaR2alSnWlCqHAQRzKGPpMZzxGSkjalmcXFkFJ8Jkt8BTMOLSHKEFoHlFY1ADJJONcgDzRF6D2nNusPvzDhUl5QDSTqpW+UjuUdyBrpXVihzVjLs2aQp9lD7VTSoqlQy6FjA0OGWYhotDhJYSOQFuGmApcA2DHKmwAxlKiksQWc9/6MqtWUtpdE5bs1xcs8utLraqHnIonzkQscFOiRdUuccBDTNUtnvncABzhINTzkbDGtZjE3bcxxSPk2EkKWe5QnHFR7tdK0GFdgAJFuzRbQhDDCQlloUSBr2nn368Tri6XpQafLIow1yz0jJY9ocU5U9qcFe3oihbQUZe03gcKTKwQKUuqWcMMKUIi61KABJNAMSebbFDWtOcfNuOIHbvEp15q5PqMWobpp8G1ykmpLkbbb/V3fEPqhAiwbVbvMOD7B8wr6or6L23DMrnlHU/BT9DyX3Z/OuCDgp+h5L7s/nXBDAoc66dshFpTqUigEy5QDxifTEhoQsXXRrvA9FCPVGlwgfSk7+0uemM+g/bO7k+lUbUfNA+B3lrVcbFEEAeKn0kYxuo0pdGYQegj1xDwQ/hFSfb0sOF5vfQ+0RI2dbQeNAheGvAgbzEJZVgqcopXJR5zu2DnhpYl0oSEpFAIzeACYmAhClq7VKSo7gKmKJsNszlpMhd5XHzSL1M6KcBWRQYUTU5YUi0OEu0+KkFp1ukNjccVHyQR0iEvgakONteXwJDYW4aGlLqSAecVIwhSs+iyOjrZZKm8NRvHdjWEN7TOTT/8AZaO5YMWO+wlaVIWkKSoFKkkVBBwII1ikUXwy8HkrJS7L0q3xdXeLWL61ZpUpJAUTrGPRHLlbxqSy2aZwT0zp3LkEJeaFRSt8V80V7pNIS78yl74SyG6J4wX+VROHJABrVMasnwavvMtOtrbuuNhdFXgRUZZGu+IC2LDdlXA28kBRFRQggg4Z743haOluskasjLpNp2l1tTLCOQpN0qUKYbEpBwFBr6oaeC6W4mRU6sgJccKhzBICOmpBjV0U4L0IuuTdFqzDYxSNl492ebLfEzpAp2oBRdbHagZebCvNqh63oKBRvJrWvaxeNMkDIes88K9mv8XbcsTjVSE4Ed2hSBuoVVpExCxIfTLP7S16Uxe7X6TX94LUniaLynpsIQSpKlChwSkqrtFMuuKes7SRVkWiXGQoSzpN5m93OsZdsgmoNObWYukQk8LsghdnlZoFNuIKTQVxN0przg16I89bVNM8e517mnqhn2I6wNKRPaTIdQolpKHG2q4chLa8afaVVWO0bIf9IV1ePMAIQv0fLDBXNTSu4SGUb1UWs9QSOkxYGkcvddvalDzjA+qHa62FLZ7kM8wlaSlaQpJzBAIPQYUpzgvlVOBaStCSeUgKw/dNCU02Y9EOMELRk48DkoRlygs0CXZ4hkBtvvUga86nMk85gggiG2+SySXAs6f23xEqpKfnHvk0gZ49scMcBhvIivbMsVyWm0NzDdxZa4wJJFQFCqSQMjSuBxEXGqSZU42t1pDpbVeTfFaHaOoHoEJvCm3dteXfBJQ80mhpQVSVNkV105JOysMU2tDSFKyetSfBHWifkXPu1flMV2If7b/V3fEhAEXtuGY3PKOutBGwLMkQAAPgjJwGstoJO8kk9MEfWg/0bI/sjH/EiCGRQ5x4WkgWxOUFOWD1oTWNPQpR41Y1cX6FJp6T1xvcLn0xN+On8iIjtC1Dj1Da2adaT6I1peaJY7IbKiAASTkBDHZWjoTRTtCdSdQ37TGjYlqNtdsihPd5+bUN0M7L6ViqSCNo/vCHZNlDJBBHy4sJBJNAASSdQGJPVFCSquF207z7TIODaL5x7pZNB5IB/ehl/R1smrk1MHJKUNJyzUStXOKBKN97miq7etQzMy68a8tRIrqTkkdVI6H4ErK4mym1EYvLU6dxN1Ooak88IVZZyWQ/Ql8MFmcfZEyACSgJdFKdwoE56rt4w51jUtiTS8w60qlHG1Ixx7ZJGWuF1yWFPRqTQ9KMuDtXJZq7zchNTTViIQeFvRlRlkPFOLZxP2FYEdBoeuNKwtK7VsxAllyanWmajFtdQO2NHUVSU4kg4550ENUvwoSE8gSsyh1hT4KCHE8mquSKOA8+BIAGukdPWmsMzPNC7VExJMrrUhIQrLtkck5ZajuIiYedSkEqIA11hL0Jsp+QmpiSfBukca2ruVAG6VJNNYu1GoiM9vPuFwpXkO1AypjQ74vDdAYbVmG1rq2i6NuVf3chClo62HbbaBqAHq9LaFKHRVI6IYYUtHJ67a7SwQmszQk0yUShWfMTGV5+20v7sXpeaz7nQMU/wy26VvolQeS2AtXOpQw6k/mi3HXgkVUaDXFDcJswly0nVNkKBS2BTWbgFN9cI4FnHNQ6t3LFMufgZkOKslqtQXVrdxprN1NKarqR1mN+27UDhupHJSc9Z1dAiXsSzOIk2GU0BbYQnKnKuippq5VTC1NSim1UWKH088NVmzC3SMMEEELDoQQQQAEIHCHaqJiYlGGql2XKr6wQUpCilV2mtQpU7KgRL6eaTmUZCUU412oT9kd0vfkBz7oW9CbNlwwpx9TodcOBSkEBOomuJJNTnsjWPyR1v7C1R65KC+7PLb/V3fE9kIAixNJEIDDtxRULmtN3ZqqYrsmGLbxYtc+SOvNB/o2R/ZGP+JEEbWjkmGpOWaBqG2G0AnCt1CU180EMChzpw2shNsPUFLyG1HnJQKmF7RD9ZHiK9EMnDj9MO/dNfkEQOhafl1HY2adaR6I1p+SJY5xkl5lSDVKiDzf3jGOJey9H1L5S6pTs1n2DnjoMoSVjW0t03VIrTuhgOkeyI/hItUsSK7pIU6Q0CNhqVf7QqGVhhKAEpAAGz+8YqzhdtK8+0yDg2i8fGX/+QOuF6jwtiUISc8Ys08Nc6UNy8jLtspQlLbaQlTy6AJSgY4EilO11xB8G2jDc064p5HGNoAF28pIKlYjFJBwAPXF0WUJeTbKWWm0HMhtISOlZxMYRouSyTkS7El9IZwhxyaXKtnvkpSaUzDITXru4xaVnsrQ2hDjhdWlICnCACogYqIGVYr7SPhdZYqlKuMX3jRwB2KdNQOip3RWds8Ik9NquJcU2lWAaZvJrvI5azvMWxGnxyHJeVv8ACFJSYUHX0lY/y2zfXXZQYJ6SIrq0eFqZnXA1IyiArUpxKXVAbcRcQN9YgNG+C556i5kllBxu/wCYeg4I6ceaLNsixGZVu4ygJGs5lR2qUcSYstUvoQZLKcmFMoM2pK3qcopAAzwFBhgKYjOMVs2ZxqMO3TW77OnCNibn0NCq1Ac2s9EL89pMpVQ2Lo25n2CNop9EEMpNDQ4GsVqxNUfS5T/NC6fvXqVixJqfQg1ccSkk90oCvXFeNS4U+EJIoXQkHMUKqA114UjK54RaPJ02lVcduMUxwg2UVW02lN0F4sXdWJIRj0isXPcITkTQagdUVLoi83atvpdcWG0IIW2hRIUri6cWgar1eWRsCs44FnF62/odW8ktCR0JMqGWuFjSnNvcr/xibnZgpStdK0BNITZqbU4q8o1Po5hDFaXRlbw7MMeQQQsOhGKbm0tIU4s3UpFSeYR9vPJSkqUQlKRUkmgA2knKKq0802EyOIZrxSVVUrvyMqDvQanHPCL04ObwZVKigskW8+u0ZxTi8E7O9QMkjn9phsSkAADADKI6wbN4loVHKVir1Do9sSUWqyy8LhGVOOFl8s0LcNJd3xfZCArI7jD3pJ+rL6PSIRFZHcYYt/Fi1x5I7Psz5lr7tP5RBBZnzLX3afyiCGBU544e5O5at6teMl21bqFbdOftK9ML+hA5Tu5PpV/SGr9Ib6SZ/ZEf8r8LehCRddOu8B5j/WNqPmgY+WIthJq4Te1XhyR1euGptwKFQQRtEV/G1ZqXCsBokHmOG880OuOSo7mOfdI7S+ETTzupThp4o5Kf9oEX2tpfFKSFVXcICqU5VDQ82MUC3YUwp3iQ0suVoRSmulanACuvKFavSLIcrB0vYkJFtAHGPLqtSU0ABJoLytt0DDE5ZQvWrpVNzyuLqqisA02DQ7wMVdPmhhsPglcUQqZWG060IopW4q7VO8Viw7H0fYlU3WW0p2qzUd6jiYMSkscICtrD4J3nAFTCgynvByl0/Knz7osSwtGGJRNGkAKpQrOKzvVq3CgiWgi8YKJB8OuXRWhPMASfNC7aekDlbqUlsbVDlewRv2rpXKy1eNeQFd6OUrddTU9dIr7SHhWccqiWQG09+qilHcO1T5+iJ1xjyGDen7UQ3ynV0JxxNSdwzMR1lKnLScLUi1l2y1EAJG0k4J14Yk6o2NBOCeZtJYfmCtqXJqVq7dzKoQDjSndkU2V1Xi9MSlkywaaQlAAJQ0nNR1kk455qMZurKbxEHiO7E6x+AGWACpt519w0Krqrieca1Eaqk9UNMrwWWY2OTKN4KCgSVqUCCCKKUoqAqBgDTPaYQbU0lmHyb7irpPaAkJGeFBmMdcacnPuNKCm1qQRsJHWNYjX4RtbsW+JWdkXnxQpdphSlMoo/TvgXVK1m7NUqjZ4wtE8pATyrzajiqlO1OPOYtKQt74TLJdQbqgaLSDkaY9Gsc0Z5K0CDRZqk4Y6v6QuqLx9i0rmKnpffYtaC6apnrPDzpHGJq28AKcrUQPtJIPXsjSMV9YjXwK2pmVBo2tSrgwy+ca/2kjpiwY5ddYlg7dq1KGpHkfc0EssKmHlpbZRmo4k6gEpHbEnACM0rLAgrcUENIFVrUaAAZ4mKr0y0qcticblZYlMsFBLSTVIJAN51eugFSAcgMqkxFOnq3fBarV07R5IvSDSN+03ktMIXcJohsYknDlLph6h543ZPQwyqgX0/Kaq4pHOD3R54s3RLRJiQbIbIUtQF9xVKmmod6muNOsmJt4IUKKuqGw0I88ZVLn+MFsTC3/lN7lVwQ5Wjoc0rFpYQe9JqPaPPCvP2Y4yaLG4ggg7iIzUky7i0QWkn6svo9IhGSgnAYk4DecB54edJP1ZfR6RCZI/Ot/eJ/MI6Nv4/kQuPI7JkGylpsHAhCQd4ABgjOI8jcVOev0hh/wByZ/ZE/wDK/EBoU38ks7V+gCHD9I75+T+6c/MiFPRBN2XJJFCsndkI3oeQMYGW7ygCQkbTkIapCal2khKXE85xqT1QhzNusIzcTuHKPmiKmdNUDtEKV41E+isNSnHtlS2fjln6xPn9kHxyz9YnzxS7umbpPJSgdBPrEaatIJlZwcVuSAPMBGTqQ6JwXr8cM/WJ8/sjRnNMpNrt5huuwEqPUBFMtyk2sEAPEU13vXEjZeg61kccsMp5k31ZivJBABpXX1QZk/GLKuUVyxttfhdbSKSzSlq2uclI6BirzeqEy0tOZ180Ly0g9w3yBspyeUdxJiwbD0BsZICn3ppwg4pKSgHDY0CaV2LBh8lpqx5IBUuyzeB5PFt1WK67ysuuM3Gq9sMPUh7lNaNcEFoTigVNmXbObjwKT0IPLUc8wN+NYtewuCizbNo7MKDzgOCnrt0H7LWROvG8R0VjDavCQ+5UNANJ29srrOA6oVZiZU4oqWoqUcyTU+eNYWsn5bGMrlLxLBtPhMbRyZdsr+0rkp6EjE4boQp+fW84pxxRUpRxPqA1AbI1o9hynSjDxFZ1JT5CCCCNTM1ZO33ZW0ZWjigw8eLcQCbpJN0EpB5SgVJINMOuLfig9OXbqGu+vkg7KAa99OqLwsafD8u06P8AMbSrpIFdZpjXXCj85IK6+WMvwVDwjPCXttt0d60tX+5BzwHIAiynFNssqmJhYbYRiVa1bEpHdE6qRUHC06VWo8CahKW0jmFwGnWSemN0ytp23xRXRLCAAkkBDYoAkqCQKrUaZjdUCOTcxi56pPY7dnOUaSjFZeDU0507dtN1LTKVIlkH5JoZk5X10wKs+ZI6SclhWJxAqqhWc+YbAfXFl6KaBsSKTQcY4oUUtYGWtKR3Keusa1t6HZrY6W/dPqMIVLlS+WPB0Kdu4/NLkU6wVj1SCDQihGox5GZoFYKwQQARmkn6svo9IhMkfnW/HT+YQ726kGXdr3tfOIQgsjEYEYg84xBh628RG48kdrCPIwyCyWmycSUJJPOQKwQwKlC8NmmknOKSwy2pbzDhSXq0SBktAA7cFQGOFKYVit5eTfcFxKXCkY3cQB14dcdMaT8HzTiS5LNobdzISkJC+bDAK2Hr2xWzqCklKgQQaEHMHWIbo0YzWci9Ss4PGBBY0KfNL1xG819ESsvoK2O3cUrcAkeswzwQ3G3proXdebIqW0Yl0f5YUdqqq8xwiQYlkowQlKfFSB6BGSPY2UUuEZOTfLCCCCLFQggggAIIIIACCCCAAggggAT9PHeU0nVRSvOB6otbgoeKrLZqa0U4kbgtVBFQacLrMJFcmxhsqTFxaBzYasdhxWSGFLP7pWTlujn5zWkbV1+jFfX/AKU1p7NcZaM0oEkcaRj9miabhSLN0b0iVKysuy40aBlBSoHMKAUDQ4HOKWmHitSlnNRKjjXEknPXHRjFiJXJssuUJSyhN4aiEJFQY4t7JbZ9zvWMWs46QS2lkuvu7h2KBHnGESjL6ViqVBQ5iD6Iri17GXLruqxB7VQGB9h5o0mnlJNUkpO0Ej0Qh6afB0PUa5LEtjR9uYFTyV6lD198IRbSslxhVFp3KGR3H1RtS2lUwju7w2KFfPnEkNMkuJKH2QpJzun1H2xKUokNxkK8EbtoMtdsyskHuVCih05Eatu+NKNEzM07YQSw6B3h82Poivj6osW0PmXPu1flMV0IdtuGJXPKOyrEmEuSzC0GqVMoUk44gpSQceaCNHQf6Nkf2Rj/AIkQQyKE3Cfpvohx4L7Q+USOUnvwNn2h54cI1LWdKWHVDNLSyN4SSI0pycZJorOKksMo6CPBBHaOUewQQQEhBBSMfwlPfJ8oe2IAyQRi+Eo79PlD2xh+NWfrW/KEGUGGbcEanxsz9a35SYPjZn61vykxGpe5Ol+xtwRqfGzP1rflCD42Z+tb8oe2DUvcNL9jbgjU+NmfrW/KTB8as/Wt+Un2wal7hpfsIWkk1xky4RkDdH7uFYti2p0S2jrYTyS4w22M83MVea+YqCUkC7MJaBFVuXKk4YqpeJ2UxiwuGe1Uf9NLNqSUtpKzQhVO4QK+KDr1xy1LykN1I5lCH5/wVvJyxccQgZrUEinOQPXHTzQAAANaADqwjmuwGAp9FaAJ5RrTVjr56Q9omgMlgHmUB6DHJu46mkdq0elNlrzUqlxJQsVScx/eR54QLd0eVLmoN5s5K2cx5+eI9u2lpFA+oD7z+sbKdKHjhxoXXuTdUD0a4TjCURuU4yNCCAwUjQoEEFIIkg+HmwpKgciCDuIoYrURZisorOkN23Ypc9HVvBlNqXZMkpWfEhOVMEEoT/tSIIwcEygbHk6GtGyDTaFrqN8ENCY4xHaRsLXKPpb7ctKuitKmhITXVXLpiRgiU8PIPc5Vf0mmz2suU/uOKO7IDzRpP2zPK7lxPitEf+MdbwRo6032UVOC6OO127NAkF1wEZg4H0Rpu2g4rBTiyNhWo+YmOy1SiCalCSTrKQfVGhMaLSi71+VYVereJaRU1zqaRVzk+WWSS4Rx9xh2nrMfMdTTHBBZS1XjKJB2JW8geShYA6ox9hmyfBP40z/NiuSxy7BHUXYZsnwT+NM/zYOwzZPgn8aZ/mwAcuwR1F2GbJ8E/jTP82DsM2T4J/Gmf5sAHLsEdRdhmyfBP40z/Ng7DNk+Cfxpn+bABy7BHUXYZsnwT+NM/wA2DsM2T4J/Gmf5sAHLsEdOTXApZSkkCXUgnukvPVG6+tQ6xGh2BbN/1H4o92ADnKCOjewLZv8AqPxR7sHYFs3/AFH4o92ADnKAGOjewLZv+o/FHuwdgWzf9R+KPdgA504w7T1wXztMdF9gWzf9R+KPdjG9wAWeoUSqYQdvGJV5imAMnPHGHaYyNzi09qtY3KUPQYvr/DpKeETH8P3YP8Okp4RMfw/diME5KH+MXfrHPLV7Y1yY6A/w6SnhEx/D92JXR7gPkJVwOKC5hQIKQ6eSKfZTQK/eqOaDGAbN3gak1tWRLhaSkqvLAPeqUVJPSmh3EQQ6IQAAAAABQAYADZSPICD/2Q=="/>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5" descr="data:image/jpeg;base64,/9j/4AAQSkZJRgABAQAAAQABAAD/2wCEAAkGBhQSERQUExQVFRUWFRwYGBgYFxYYHhwcHBwXGBgYHhgXHCYfGBkkGR0XHy8gJCgpLCwsHB4xNTAqNSYrLCkBCQoKDgwOGg8PGiwkHyQsNCwsLCopLCwsKiwsLC0pLCwsLCwsLCwsLCwsKSwpKSwpLCksKSwpKSkpLCwsLCwsLP/AABEIAN0A5AMBIgACEQEDEQH/xAAcAAACAgMBAQAAAAAAAAAAAAAABgUHAwQIAQL/xABREAABAgMEBAYMCggFBAMAAAABAgMABBEFEiExBkFRcQcTImGBkRcyQlJUcpKhscHR0hQVIzM1U2Jzk7IINHSCo9Ph8BhDZKKzJCXC8RZE4v/EABoBAAIDAQEAAAAAAAAAAAAAAAAEAQIDBQb/xAAtEQACAQMEAQIFBAMBAAAAAAAAAQIDBBESITFBMhNRFCJhcYEjM0LwkcHRBf/aAAwDAQACEQMRAD8AfeFLTk2ZKBbd0vuquNhQqBrWogEVonzkasIoxzhftUkn4WoVNaBDYA5gLuUOX6R03V6TbvYBtxZThgSpKQqmeNFDoOyKlsyR451Ldbta40rkK5RKWdkAzdly1fC1+S37sHZctXwtfkt+7Gt/8IP1o8g+9HitCFUwdTXxCPPeMaelP2IybXZctXwtfkt+7B2XLV8LX5LfuxHq0Ldp2zZ5qq9aY+5PQCbdNEJSdpvAAdMQ6c10Bu9ly1fC1+S37sHZctXwtfkt+7Hw9wXTyRUIbVzJcTXfjSNZfB1PgE8RkNS0E9AriYrpl7Em52XLV8LX5Lfuwdly1fC1+S37sQsxonNoAKpZ4V2IKvy1pGD4gmfB3/wXPdiMMBh7Llq+Fr8lv3YOy5avha/Jb92F74gmfB3/AMFz3YPiCZ8Hf/Bc92DDAYey5avha/Jb92DsuWr4WvyW/dhYNmujNpzyF+yPPi936tzyFeyDDAaOy5avha/Jb92DsuWr4WvyW/dhWXIuAVLawBmShQ89IxNtFRokEnYAT5hA9gHxPDjalPnWzvZb9ke9nK1PrWvwUQj/AABz6tfkK9kHwBz6tfkK9kVyicMeOzlan1rX4KIOzlan1rX4KIR/gDn1a/IV7IPgDn1bnkK9kGUGGPHZytT61r8FEHZytT61r8FEI/wBz6tzyFeyD4A59WvyFeyDKDDH6U4ebSQqqiw4Kdqpqg3/ACaknzxuf4hp/wCplPIe/nRWC2iDQgg7CCPMY8uxJBabH6RE6FArYlVJ1hIeSTuUXFAdRje/xHPeBtfir9yKeumC6YALtl/0j03RfklXtd10U6KprlFjaH6fStpJJl1m+kArbWLq01wrTJQ50kjKtI5MumGDg9tEs2nJrBUBx6Um6aEhRukZ4g1xEAHW0EEEQQc48Ps4F2oEgEcXLtpPPVTjlR0LA6IU9Dm6zBOxB89B64luGJ8qtiaqa3ShI3BCaCNfQhrB1XOlPpPrjWkszQMaI+mmSogJBJOoRs2fKIWeW4lA859QhukZVtCaNgU2jEneYfcsFSIs/RnJTp/dHrPsiebbCRQAADUI+oIzbyAQQQl8I2l5lUBllVHnAanWhGVfGJqAeYnZFW8LJJv6Q8IEtKG4SXXAaFDZHJ23icAebOIRPDExXGXdA8ZEJWh+hcxaT4Q0k3a/KOkG6gZkk61HUnM9ZizbQ/R+YalnF/CnS4htS63EBJugqpdzyFO29kKyrPJbB92bwiSTxCQ6UKVgA4kpxrQC9inzwygxQ2i2jXw0uIDgQ4lAUkEVChWigaYilU48+UMejelcxIPplJvFu8E1UTyAcEqSrW3l/SNozeMsjBaExJoX26QrePXCbaXF8YQ0DdGGZNTrOOqHCelS4goCrtczSuGzOF9/RZYrdUk551EMRZUXp8VacB7xX5TCbok3V+uxB89BDyRCToh88rxD6RCl74m1HzQ4QQARMSGij7mJTcTtVh/tzjhNpcnUSb4IeCkPUroqwwkrcN+6KkqyFPsiFO2LTLzlckDBCdg3bThFVLPBZxxyaMEEEXKhWCseR7AAVgrBBAB4o4HdFfWNMluYYWmlUuoUK5VCkmLCit5hVFqIwIUSOahNIbtuxS56O0hBGCz1ktNkmpKEkneBHkNCRyxwnzfGWtOKpSjxT5ICa9NKxm0I7R3xh6I0eED6Unf2lz0xJ6GD5BXjn0CN6HmDGCPpt0pxSSNxp6I+YIeKkkxpE8nMhQ+0PXnElLaUXiAps1PemtegxAykopxQSkVPmHOdkNdl2MloVzXt9mwRV4AkEGtMxXb/AHhFBaQzqpuddUASVu3UDXStxCaY40p0mL7erdVdzumlNtMOmtIpHg+CfjaT43L4SmtSe2ryOnjLvTClZ7FkdN6M2A3JSrTDSQkISL1O6VTlqJ1knXuj60nfSiSmVKNEhhwk/uK2RJRAcIH0XPfszn5THP7LnN/B0tQn2aawoKwrhdNd2IGMWBwlWClyTLhpfbTxiTru1uqTu17xCxwN2aXZ5wjJEus5VxUUpSK6jXHoh94W27lnK1G4gYmndpw9OEdOn+28lOzDoFbJmZJtR7ZHyaidZSBQ9KSnprHzpDa+bSDl2x/8fbENwQBXwV6vacdycs7ov8/ewwWlo2FVU1RJ73Ud2z+8ovTeybIFdawAScgKncMTEFwW2IJmZcvEhCG6kimZIAGPT1ROWowpCHEqBBuKwPimMXAh87M/do/MYV/9B4p7G9ss1EWfIWO0z2iADtOJ6zG7BENpHa5aRcbxdXgABUgbaeYR5vds7myRB6X25fVxKDyUnlnarZuHp3QtRJS2jkw5iGyOdXJ9OMSstoKs9u4lPMkFR58TQemN04xWDBqUmLEEPctoUwml6+veaDqESktZLLfaNoHRU9ZxiHURKpsrmXsx1ztG1q3JNNmeUSkvoa+rtrqBzmu/KHWdnkNIKlqAA8/MBrMJFuaTrfqlNUN7NZ3nZzQKUpcA4xjyR9oyjbZuoc4wit4gUT0GuMakEEaGZ4TFauLqonaSes1iylZGKzEOW3Ync9HW+gM0ldmSRSaj4K0muOaUJQoY7FAjogiP4KfoeS+7P51wQ0JnOGmM1xtoTa6UvTDmGeSyPVE5oZ8wrxz6BC3pF+tzP7Q7/wAioZdDEniDzrPoEb0PIGT0b1mWQp47E61eobTG7ZWjxVynQQnUnInfsEMyEACgAAGoQ45FTDKSaWk3UCg1852nnjPBBGYADjFCMu/BLRSpXK4ibCjqrxboJ3A0i+4rThR0TJPwtoaqOgDqc6qA9B3ZVY5RZF8WtpHLSraXH3kNIWaJUo0BJFRToFYhJnhHspxCkLnGFJWkpUCTQgihGWyNHRm15e0bIY49rjk0DbqFCtFt0FSaChPJUCO+3x9DQax/BG+pz3o5bnCLxJ7lxc0NnbGs0OhmebWXFVKlnG6K3UYDIVOOvOJDTxyTn5NbInJdK8FoPGopVJJAONaGpy5o+5/gzsVd7k8ST3ri00yySqoFfXEc9wG2Yu7xUy4nc40uuW1OH9YajcwxgrpMOiDTEvLJZRMNOFNSpQWnEqJJOeWrojZta3UoFGyFKOsUIT1a+aISb/R1X/kzqFY5LaKaDVilaqnoEQM5wGWmhVEJadTjykuhOvYuhBpjG0biJGDfmCV3r9TeqDXM1wPmj44FJdQdm6jAJQk77ysPMYX5rg9tdgH/AKeZug0+SJWDzhLaiSOekR0jaE/Z6l3Q8wSQXAtsipxpeC0/a88ZXUvWhpia0ZKnNSZ0RHlIo5HDDPAAVZNBmW8TzmhjMxwzTgPKSwsUyulPTVKqxyPg6h0/i6ZaelmkyJGXU6vE5IRUAqVs3DMnUIruzbIte21cZfLLAxCiVNNjxQOU5vx3xaOjj7M7ZrD09LthRWXAhSVUqhSkoWAs1pdxxwxjV0h04bSbpcbbGQClJSOgEivojSKjRWMZkKVqzqPbgRTwMz1DdtBlSqYJ4x9NeapyiGnxa9iqTxhJaUcCVcc0s44VOIOBw5Jh4l7cDtSh4L23HAfMk4RtrmQ62pl8X21ChBxp7Yn4jbE45ME2t0yupbTZU2sB40X3Pe7gO59cSMKGlmjZlHRdJLa6lB1imaTzjDGM1k2+6ElTiStpKglTgHalVbtSNtD1dEaSoprVT4GKdfqY0wR8oWCAQQQRUEa4+oXGTDNuFLa1DMJUeoExXAixbQ+ac+7V+UxXUOW3DE7nlHU/BT9DyX3Z/OuCDgp+h5L7s/nXBDIocvzs0XXFuEAFa1LIGVVEqIHNjDnoif8Apk+Or0iEWHrRL9WHjKhih5AxgTPuA1Di/KMZ0W48P8w9IB9IjRgh3BUlm9JnRndPRT0GM6NK1a0A7iREFEjZdiqdx7VG3bu2xDSAm5HSAOquhtfmPXlSJR1sKSUqAIIIIORBwIpspGOUk0tpuoFB6ec7TGvbdocRLPO942pQ305I6VUHTGTaJMfBLxLM5aEowpZQm4u6SClKuUlaU41NOSMdnNDba7QS6QkUFAaQgcBCS1KzUyupLrwQmvdFIJUa1rmvGHV1wqJJzMeevZxbwaxKw0ytVxdqSzDaykAhSqEY51BGsXQrA7YYY0NKdCnOOE1KruvDDlYpIxFCKbNf/uE9zTmalnC3MtIUobOTUaiCKginNFYw9SK0dIngfmLUAVdQ6L2wLFefAGsSTOkDqe6J83ohDRobKTSQ+njEcby6pUNeYooEDGvVHw5obOsoK5Kb41FDySaHDCgCqoqKEZjKLwt1Uzpe6IbwWe1parWVjpB9MZV6aKpQpvD7QHoyimWdO5pqgfYCue6pBOPSk7Izyrj9szglmFFpil5aiO1SBylrocceSE1oSRzmJVvVTw3j8hlDrOad2ahRCmZO9XH5JCt+KUnGsYOyLZv1EjXbxHn7WMdpS7FjJbTLWb8NKwb77wCzWookJSlQT1DVmaw06LWzIT8o48iTZSpvkuNqYbqlVNRCcQdue0CN/TSWdTLaXnAlaV6fmYl3VsPpLgoaDMJqLyrqtQB6IqVx0qJKiSo5kmpPSYuK2ODqVdTyUcSunJUjAdKTgR/dYUNFbHbbnfgkwOLdvUQ5QqCtaQK0pUZHXlFacowi3E0lQkpJMVWm3mSHEpWgpNQqhFP6b4s7RDSMzbSioAOINFUyIOSqasiOjnhrb0GYpRd9wEUIJAB24DUYhpTg9EpMOPMOEMqbxaNSQqoIorWkY0riKxhOvCot+ei9S3dNZ6NHTCzOPlHB3SBfTnmkEkYbRUdMKnBVOticMu8ApmbbUysHaeUg1zBvClRtrqiw3AKGuVDXd/6imbGQTNMhrPjk3a490KV6I2tnmLQv2h4nLANlz3wV9ahLO1Uy7S8fFoNd6iTliQdcbUzcrRF6g1qoCegZbqmHvTGxRaNluJpV5nlt0zvJFafvJqnfFSaM2rxiLijykDPanUd4y6orUjqWtDkJaXoZJ2h80592r8piuosC2VUl3fEMV/GttwzG55R1PwU/Q8l92fzrgg4KfoeS+7P51wQyKHMdsSwbmHkJ7VDq0p14JWoDHXgIadDPmFeOfQIW9Iv1uZ/aHf8AkVDBoU58k4NQWPOI3oeYMY4AKxmlJNTirqBU+YbzqhqsuxUtYnlL27OYQ63gqaFlaOZKd6E+32QwBNI9gjNvIBCTwsWlxcolqtC6v/ajlK6KlPWIdopvhStDjZ7ixiGkBFPtHlK6cRGVR4iSi49DLP4mxpFJBBKSsg7XCpzq5WHNG/EiuSDUlLt0PyaEIxzwRQ158Ij481c/uM3XB4IorhO/XB92PzLi9FqoCdgiguERwmeXU9wjowr6Y1svMiXA16JuFFmXlVwS4obqqpSNjg6Us2Y5cqVcYsDHEVCa056Vj5l2eLsqhwpLEmuGKgT6TBwPfq7/AN8PyJjo2b+eT+pSXB8YjIlJGRGYIyI5wcYfuDLQ1qXs9S2VcY88auLIAPJw4obEg1PPXdSC0hsjN1NB3wy6RzxF6L6bPtWgzJtqoytKr6aDtiFuBYOYN0JT1w7dNenqJpLMkkPuks/8DkZp9YopDZCAe/VyU6u+I6oXuAuzf+3OrUFfLPKxPdJSlKaj96+K7YXNI5edlUOJmr1oyC13lJUtzjG6GoIcxU3TKtSnOtKxaugVsSs1KIVKclpsBHFnBSKDBKhuxrU1jnxxKPy7m821L5tiRtGykrQE0AN3k01c26KX4TbKJabmW6hxhQqRmEk1B/dXTrMXo9MAmlRtA176QjaR2alSnWlCqHAQRzKGPpMZzxGSkjalmcXFkFJ8Jkt8BTMOLSHKEFoHlFY1ADJJONcgDzRF6D2nNusPvzDhUl5QDSTqpW+UjuUdyBrpXVihzVjLs2aQp9lD7VTSoqlQy6FjA0OGWYhotDhJYSOQFuGmApcA2DHKmwAxlKiksQWc9/6MqtWUtpdE5bs1xcs8utLraqHnIonzkQscFOiRdUuccBDTNUtnvncABzhINTzkbDGtZjE3bcxxSPk2EkKWe5QnHFR7tdK0GFdgAJFuzRbQhDDCQlloUSBr2nn368Tri6XpQafLIow1yz0jJY9ocU5U9qcFe3oihbQUZe03gcKTKwQKUuqWcMMKUIi61KABJNAMSebbFDWtOcfNuOIHbvEp15q5PqMWobpp8G1ykmpLkbbb/V3fEPqhAiwbVbvMOD7B8wr6or6L23DMrnlHU/BT9DyX3Z/OuCDgp+h5L7s/nXBDAoc66dshFpTqUigEy5QDxifTEhoQsXXRrvA9FCPVGlwgfSk7+0uemM+g/bO7k+lUbUfNA+B3lrVcbFEEAeKn0kYxuo0pdGYQegj1xDwQ/hFSfb0sOF5vfQ+0RI2dbQeNAheGvAgbzEJZVgqcopXJR5zu2DnhpYl0oSEpFAIzeACYmAhClq7VKSo7gKmKJsNszlpMhd5XHzSL1M6KcBWRQYUTU5YUi0OEu0+KkFp1ukNjccVHyQR0iEvgakONteXwJDYW4aGlLqSAecVIwhSs+iyOjrZZKm8NRvHdjWEN7TOTT/8AZaO5YMWO+wlaVIWkKSoFKkkVBBwII1ikUXwy8HkrJS7L0q3xdXeLWL61ZpUpJAUTrGPRHLlbxqSy2aZwT0zp3LkEJeaFRSt8V80V7pNIS78yl74SyG6J4wX+VROHJABrVMasnwavvMtOtrbuuNhdFXgRUZZGu+IC2LDdlXA28kBRFRQggg4Z743haOluskasjLpNp2l1tTLCOQpN0qUKYbEpBwFBr6oaeC6W4mRU6sgJccKhzBICOmpBjV0U4L0IuuTdFqzDYxSNl492ebLfEzpAp2oBRdbHagZebCvNqh63oKBRvJrWvaxeNMkDIes88K9mv8XbcsTjVSE4Ed2hSBuoVVpExCxIfTLP7S16Uxe7X6TX94LUniaLynpsIQSpKlChwSkqrtFMuuKes7SRVkWiXGQoSzpN5m93OsZdsgmoNObWYukQk8LsghdnlZoFNuIKTQVxN0przg16I89bVNM8e517mnqhn2I6wNKRPaTIdQolpKHG2q4chLa8afaVVWO0bIf9IV1ePMAIQv0fLDBXNTSu4SGUb1UWs9QSOkxYGkcvddvalDzjA+qHa62FLZ7kM8wlaSlaQpJzBAIPQYUpzgvlVOBaStCSeUgKw/dNCU02Y9EOMELRk48DkoRlygs0CXZ4hkBtvvUga86nMk85gggiG2+SySXAs6f23xEqpKfnHvk0gZ49scMcBhvIivbMsVyWm0NzDdxZa4wJJFQFCqSQMjSuBxEXGqSZU42t1pDpbVeTfFaHaOoHoEJvCm3dteXfBJQ80mhpQVSVNkV105JOysMU2tDSFKyetSfBHWifkXPu1flMV2If7b/V3fEhAEXtuGY3PKOutBGwLMkQAAPgjJwGstoJO8kk9MEfWg/0bI/sjH/EiCGRQ5x4WkgWxOUFOWD1oTWNPQpR41Y1cX6FJp6T1xvcLn0xN+On8iIjtC1Dj1Da2adaT6I1peaJY7IbKiAASTkBDHZWjoTRTtCdSdQ37TGjYlqNtdsihPd5+bUN0M7L6ViqSCNo/vCHZNlDJBBHy4sJBJNAASSdQGJPVFCSquF207z7TIODaL5x7pZNB5IB/ehl/R1smrk1MHJKUNJyzUStXOKBKN97miq7etQzMy68a8tRIrqTkkdVI6H4ErK4mym1EYvLU6dxN1Ooak88IVZZyWQ/Ql8MFmcfZEyACSgJdFKdwoE56rt4w51jUtiTS8w60qlHG1Ixx7ZJGWuF1yWFPRqTQ9KMuDtXJZq7zchNTTViIQeFvRlRlkPFOLZxP2FYEdBoeuNKwtK7VsxAllyanWmajFtdQO2NHUVSU4kg4550ENUvwoSE8gSsyh1hT4KCHE8mquSKOA8+BIAGukdPWmsMzPNC7VExJMrrUhIQrLtkck5ZajuIiYedSkEqIA11hL0Jsp+QmpiSfBukca2ruVAG6VJNNYu1GoiM9vPuFwpXkO1AypjQ74vDdAYbVmG1rq2i6NuVf3chClo62HbbaBqAHq9LaFKHRVI6IYYUtHJ67a7SwQmszQk0yUShWfMTGV5+20v7sXpeaz7nQMU/wy26VvolQeS2AtXOpQw6k/mi3HXgkVUaDXFDcJswly0nVNkKBS2BTWbgFN9cI4FnHNQ6t3LFMufgZkOKslqtQXVrdxprN1NKarqR1mN+27UDhupHJSc9Z1dAiXsSzOIk2GU0BbYQnKnKuippq5VTC1NSim1UWKH088NVmzC3SMMEEELDoQQQQAEIHCHaqJiYlGGql2XKr6wQUpCilV2mtQpU7KgRL6eaTmUZCUU412oT9kd0vfkBz7oW9CbNlwwpx9TodcOBSkEBOomuJJNTnsjWPyR1v7C1R65KC+7PLb/V3fE9kIAixNJEIDDtxRULmtN3ZqqYrsmGLbxYtc+SOvNB/o2R/ZGP+JEEbWjkmGpOWaBqG2G0AnCt1CU180EMChzpw2shNsPUFLyG1HnJQKmF7RD9ZHiK9EMnDj9MO/dNfkEQOhafl1HY2adaR6I1p+SJY5xkl5lSDVKiDzf3jGOJey9H1L5S6pTs1n2DnjoMoSVjW0t03VIrTuhgOkeyI/hItUsSK7pIU6Q0CNhqVf7QqGVhhKAEpAAGz+8YqzhdtK8+0yDg2i8fGX/+QOuF6jwtiUISc8Ys08Nc6UNy8jLtspQlLbaQlTy6AJSgY4EilO11xB8G2jDc064p5HGNoAF28pIKlYjFJBwAPXF0WUJeTbKWWm0HMhtISOlZxMYRouSyTkS7El9IZwhxyaXKtnvkpSaUzDITXru4xaVnsrQ2hDjhdWlICnCACogYqIGVYr7SPhdZYqlKuMX3jRwB2KdNQOip3RWds8Ik9NquJcU2lWAaZvJrvI5azvMWxGnxyHJeVv8ACFJSYUHX0lY/y2zfXXZQYJ6SIrq0eFqZnXA1IyiArUpxKXVAbcRcQN9YgNG+C556i5kllBxu/wCYeg4I6ceaLNsixGZVu4ygJGs5lR2qUcSYstUvoQZLKcmFMoM2pK3qcopAAzwFBhgKYjOMVs2ZxqMO3TW77OnCNibn0NCq1Ac2s9EL89pMpVQ2Lo25n2CNop9EEMpNDQ4GsVqxNUfS5T/NC6fvXqVixJqfQg1ccSkk90oCvXFeNS4U+EJIoXQkHMUKqA114UjK54RaPJ02lVcduMUxwg2UVW02lN0F4sXdWJIRj0isXPcITkTQagdUVLoi83atvpdcWG0IIW2hRIUri6cWgar1eWRsCs44FnF62/odW8ktCR0JMqGWuFjSnNvcr/xibnZgpStdK0BNITZqbU4q8o1Po5hDFaXRlbw7MMeQQQsOhGKbm0tIU4s3UpFSeYR9vPJSkqUQlKRUkmgA2knKKq0802EyOIZrxSVVUrvyMqDvQanHPCL04ObwZVKigskW8+u0ZxTi8E7O9QMkjn9phsSkAADADKI6wbN4loVHKVir1Do9sSUWqyy8LhGVOOFl8s0LcNJd3xfZCArI7jD3pJ+rL6PSIRFZHcYYt/Fi1x5I7Psz5lr7tP5RBBZnzLX3afyiCGBU544e5O5at6teMl21bqFbdOftK9ML+hA5Tu5PpV/SGr9Ib6SZ/ZEf8r8LehCRddOu8B5j/WNqPmgY+WIthJq4Te1XhyR1euGptwKFQQRtEV/G1ZqXCsBokHmOG880OuOSo7mOfdI7S+ETTzupThp4o5Kf9oEX2tpfFKSFVXcICqU5VDQ82MUC3YUwp3iQ0suVoRSmulanACuvKFavSLIcrB0vYkJFtAHGPLqtSU0ABJoLytt0DDE5ZQvWrpVNzyuLqqisA02DQ7wMVdPmhhsPglcUQqZWG060IopW4q7VO8Viw7H0fYlU3WW0p2qzUd6jiYMSkscICtrD4J3nAFTCgynvByl0/Knz7osSwtGGJRNGkAKpQrOKzvVq3CgiWgi8YKJB8OuXRWhPMASfNC7aekDlbqUlsbVDlewRv2rpXKy1eNeQFd6OUrddTU9dIr7SHhWccqiWQG09+qilHcO1T5+iJ1xjyGDen7UQ3ynV0JxxNSdwzMR1lKnLScLUi1l2y1EAJG0k4J14Yk6o2NBOCeZtJYfmCtqXJqVq7dzKoQDjSndkU2V1Xi9MSlkywaaQlAAJQ0nNR1kk455qMZurKbxEHiO7E6x+AGWACpt519w0Krqrieca1Eaqk9UNMrwWWY2OTKN4KCgSVqUCCCKKUoqAqBgDTPaYQbU0lmHyb7irpPaAkJGeFBmMdcacnPuNKCm1qQRsJHWNYjX4RtbsW+JWdkXnxQpdphSlMoo/TvgXVK1m7NUqjZ4wtE8pATyrzajiqlO1OPOYtKQt74TLJdQbqgaLSDkaY9Gsc0Z5K0CDRZqk4Y6v6QuqLx9i0rmKnpffYtaC6apnrPDzpHGJq28AKcrUQPtJIPXsjSMV9YjXwK2pmVBo2tSrgwy+ca/2kjpiwY5ddYlg7dq1KGpHkfc0EssKmHlpbZRmo4k6gEpHbEnACM0rLAgrcUENIFVrUaAAZ4mKr0y0qcticblZYlMsFBLSTVIJAN51eugFSAcgMqkxFOnq3fBarV07R5IvSDSN+03ktMIXcJohsYknDlLph6h543ZPQwyqgX0/Kaq4pHOD3R54s3RLRJiQbIbIUtQF9xVKmmod6muNOsmJt4IUKKuqGw0I88ZVLn+MFsTC3/lN7lVwQ5Wjoc0rFpYQe9JqPaPPCvP2Y4yaLG4ggg7iIzUky7i0QWkn6svo9IhGSgnAYk4DecB54edJP1ZfR6RCZI/Ot/eJ/MI6Nv4/kQuPI7JkGylpsHAhCQd4ABgjOI8jcVOev0hh/wByZ/ZE/wDK/EBoU38ks7V+gCHD9I75+T+6c/MiFPRBN2XJJFCsndkI3oeQMYGW7ygCQkbTkIapCal2khKXE85xqT1QhzNusIzcTuHKPmiKmdNUDtEKV41E+isNSnHtlS2fjln6xPn9kHxyz9YnzxS7umbpPJSgdBPrEaatIJlZwcVuSAPMBGTqQ6JwXr8cM/WJ8/sjRnNMpNrt5huuwEqPUBFMtyk2sEAPEU13vXEjZeg61kccsMp5k31ZivJBABpXX1QZk/GLKuUVyxttfhdbSKSzSlq2uclI6BirzeqEy0tOZ180Ly0g9w3yBspyeUdxJiwbD0BsZICn3ppwg4pKSgHDY0CaV2LBh8lpqx5IBUuyzeB5PFt1WK67ysuuM3Gq9sMPUh7lNaNcEFoTigVNmXbObjwKT0IPLUc8wN+NYtewuCizbNo7MKDzgOCnrt0H7LWROvG8R0VjDavCQ+5UNANJ29srrOA6oVZiZU4oqWoqUcyTU+eNYWsn5bGMrlLxLBtPhMbRyZdsr+0rkp6EjE4boQp+fW84pxxRUpRxPqA1AbI1o9hynSjDxFZ1JT5CCCCNTM1ZO33ZW0ZWjigw8eLcQCbpJN0EpB5SgVJINMOuLfig9OXbqGu+vkg7KAa99OqLwsafD8u06P8AMbSrpIFdZpjXXCj85IK6+WMvwVDwjPCXttt0d60tX+5BzwHIAiynFNssqmJhYbYRiVa1bEpHdE6qRUHC06VWo8CahKW0jmFwGnWSemN0ytp23xRXRLCAAkkBDYoAkqCQKrUaZjdUCOTcxi56pPY7dnOUaSjFZeDU0507dtN1LTKVIlkH5JoZk5X10wKs+ZI6SclhWJxAqqhWc+YbAfXFl6KaBsSKTQcY4oUUtYGWtKR3Keusa1t6HZrY6W/dPqMIVLlS+WPB0Kdu4/NLkU6wVj1SCDQihGox5GZoFYKwQQARmkn6svo9IhMkfnW/HT+YQ726kGXdr3tfOIQgsjEYEYg84xBh628RG48kdrCPIwyCyWmycSUJJPOQKwQwKlC8NmmknOKSwy2pbzDhSXq0SBktAA7cFQGOFKYVit5eTfcFxKXCkY3cQB14dcdMaT8HzTiS5LNobdzISkJC+bDAK2Hr2xWzqCklKgQQaEHMHWIbo0YzWci9Ss4PGBBY0KfNL1xG819ESsvoK2O3cUrcAkeswzwQ3G3proXdebIqW0Yl0f5YUdqqq8xwiQYlkowQlKfFSB6BGSPY2UUuEZOTfLCCCCLFQggggAIIIIACCCCAAggggAT9PHeU0nVRSvOB6otbgoeKrLZqa0U4kbgtVBFQacLrMJFcmxhsqTFxaBzYasdhxWSGFLP7pWTlujn5zWkbV1+jFfX/AKU1p7NcZaM0oEkcaRj9miabhSLN0b0iVKysuy40aBlBSoHMKAUDQ4HOKWmHitSlnNRKjjXEknPXHRjFiJXJssuUJSyhN4aiEJFQY4t7JbZ9zvWMWs46QS2lkuvu7h2KBHnGESjL6ViqVBQ5iD6Iri17GXLruqxB7VQGB9h5o0mnlJNUkpO0Ej0Qh6afB0PUa5LEtjR9uYFTyV6lD198IRbSslxhVFp3KGR3H1RtS2lUwju7w2KFfPnEkNMkuJKH2QpJzun1H2xKUokNxkK8EbtoMtdsyskHuVCih05Eatu+NKNEzM07YQSw6B3h82Poivj6osW0PmXPu1flMV0IdtuGJXPKOyrEmEuSzC0GqVMoUk44gpSQceaCNHQf6Nkf2Rj/AIkQQyKE3Cfpvohx4L7Q+USOUnvwNn2h54cI1LWdKWHVDNLSyN4SSI0pycZJorOKksMo6CPBBHaOUewQQQEhBBSMfwlPfJ8oe2IAyQRi+Eo79PlD2xh+NWfrW/KEGUGGbcEanxsz9a35SYPjZn61vykxGpe5Ol+xtwRqfGzP1rflCD42Z+tb8oe2DUvcNL9jbgjU+NmfrW/KTB8as/Wt+Un2wal7hpfsIWkk1xky4RkDdH7uFYti2p0S2jrYTyS4w22M83MVea+YqCUkC7MJaBFVuXKk4YqpeJ2UxiwuGe1Uf9NLNqSUtpKzQhVO4QK+KDr1xy1LykN1I5lCH5/wVvJyxccQgZrUEinOQPXHTzQAAANaADqwjmuwGAp9FaAJ5RrTVjr56Q9omgMlgHmUB6DHJu46mkdq0elNlrzUqlxJQsVScx/eR54QLd0eVLmoN5s5K2cx5+eI9u2lpFA+oD7z+sbKdKHjhxoXXuTdUD0a4TjCURuU4yNCCAwUjQoEEFIIkg+HmwpKgciCDuIoYrURZisorOkN23Ypc9HVvBlNqXZMkpWfEhOVMEEoT/tSIIwcEygbHk6GtGyDTaFrqN8ENCY4xHaRsLXKPpb7ctKuitKmhITXVXLpiRgiU8PIPc5Vf0mmz2suU/uOKO7IDzRpP2zPK7lxPitEf+MdbwRo6032UVOC6OO127NAkF1wEZg4H0Rpu2g4rBTiyNhWo+YmOy1SiCalCSTrKQfVGhMaLSi71+VYVereJaRU1zqaRVzk+WWSS4Rx9xh2nrMfMdTTHBBZS1XjKJB2JW8geShYA6ox9hmyfBP40z/NiuSxy7BHUXYZsnwT+NM/zYOwzZPgn8aZ/mwAcuwR1F2GbJ8E/jTP82DsM2T4J/Gmf5sAHLsEdRdhmyfBP40z/Ng7DNk+Cfxpn+bABy7BHUXYZsnwT+NM/wA2DsM2T4J/Gmf5sAHLsEdOTXApZSkkCXUgnukvPVG6+tQ6xGh2BbN/1H4o92ADnKCOjewLZv8AqPxR7sHYFs3/AFH4o92ADnKAGOjewLZv+o/FHuwdgWzf9R+KPdgA504w7T1wXztMdF9gWzf9R+KPdjG9wAWeoUSqYQdvGJV5imAMnPHGHaYyNzi09qtY3KUPQYvr/DpKeETH8P3YP8Okp4RMfw/diME5KH+MXfrHPLV7Y1yY6A/w6SnhEx/D92JXR7gPkJVwOKC5hQIKQ6eSKfZTQK/eqOaDGAbN3gak1tWRLhaSkqvLAPeqUVJPSmh3EQQ6IQAAAAABQAYADZSPICD/2Q=="/>
          <p:cNvSpPr>
            <a:spLocks noChangeAspect="1" noChangeArrowheads="1"/>
          </p:cNvSpPr>
          <p:nvPr/>
        </p:nvSpPr>
        <p:spPr bwMode="auto">
          <a:xfrm>
            <a:off x="2441575" y="617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3" name="Group 12"/>
          <p:cNvGrpSpPr/>
          <p:nvPr/>
        </p:nvGrpSpPr>
        <p:grpSpPr>
          <a:xfrm>
            <a:off x="1984376" y="1035999"/>
            <a:ext cx="2905849" cy="1052513"/>
            <a:chOff x="429156" y="1595144"/>
            <a:chExt cx="2905849" cy="1052513"/>
          </a:xfrm>
          <a:solidFill>
            <a:schemeClr val="bg1"/>
          </a:solidFill>
        </p:grpSpPr>
        <p:pic>
          <p:nvPicPr>
            <p:cNvPr id="17424"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9155" y="1595144"/>
              <a:ext cx="1085850" cy="10525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429156" y="1792996"/>
              <a:ext cx="1819999" cy="738664"/>
            </a:xfrm>
            <a:prstGeom prst="rect">
              <a:avLst/>
            </a:prstGeom>
            <a:grpFill/>
          </p:spPr>
          <p:txBody>
            <a:bodyPr wrap="square" rtlCol="0">
              <a:spAutoFit/>
            </a:bodyPr>
            <a:lstStyle/>
            <a:p>
              <a:pPr algn="ctr"/>
              <a:r>
                <a:rPr lang="en-US" sz="1400" dirty="0"/>
                <a:t>Grant access </a:t>
              </a:r>
            </a:p>
            <a:p>
              <a:pPr algn="ctr"/>
              <a:r>
                <a:rPr lang="en-US" sz="1400" dirty="0"/>
                <a:t>(Service request management)</a:t>
              </a:r>
            </a:p>
          </p:txBody>
        </p:sp>
      </p:grpSp>
      <p:sp>
        <p:nvSpPr>
          <p:cNvPr id="17" name="AutoShape 20" descr="data:image/jpeg;base64,/9j/4AAQSkZJRgABAQAAAQABAAD/2wCEAAkGBhAQEA8QDw4NDg8PDg4RDQ8QEA8QDQ8QExAWFRQQFBQXGyYeFxkjGRIUHy8gJicpLSwsFiAzNTAqOiYrLSkBCQoKDgwOGg8PGjUkHSQ1MSkwNDUsNTUvNDUtLCw1KTUqLDUsKSwpKSkrKS0uNSkwLCk0NSwpNDQ1NSwpKSwpNf/AABEIAMIBAwMBIgACEQEDEQH/xAAcAAEAAQUBAQAAAAAAAAAAAAAABAECBQYHAwj/xAA/EAACAgEBBAcGAwUGBwAAAAAAAQIDEQQFEiExBhNBUWFxkQcUIjKBsaHB0UJSYnLCIyRUgpLSFRdzk6Kzw//EABsBAQACAwEBAAAAAAAAAAAAAAABBQQGBwMC/8QAKhEBAAIBAgUDAgcAAAAAAAAAAAECAwQRBRIhMUFhgfAi0QYTMkJRocH/2gAMAwEAAhEDEQA/AO4gAAAAAAAAAAAAAAAAAAAAAAAAAAAAAAAAAAAAAAAAAAAAAAAAAAAAAAAAAAAAAAAAEaWpy2k/l4PzAkgiOfi/Ub4EsFtcspMuAAAAAYzU7SasUIcfiUf8zYGTBB1u1660+KeOfcvNjZO1YaiG/B5WWvDh2oCcAAAAAAAAAAAAAAAAAAAAAAAAAAAAAGB0VuZSzzy/uZ41ut7t04/xy+/ADKZK5PNSG8BM0kuDXcz3ImilxkvBP7ksAAWWWqKy3j7sC9mu6aKlHefFttv6syWo1EpJpfCn/qf6GNVm69yEZTfdFNvz8AIW09kxtcd+Uurjn+xXCub7N7HNLu5E/o3TNSnwxUliPYm+5eRMq2dKfGxbkf3U/ifm1y+hkoVqKSSSS4JLkgLgAAAAAAAAAAAAAAAAAAAAAAAAAAAAA1jbcuq1ClyU1GX5P7GzmB6XbOd1Oa3HroZcIt430+cfPljyAotUscy161LtOc6qvbtUd5aaqyHHEFZm6K7njhnyyaxV0t2hqdQtJBRptsm4Le3t6DXNv6J9gHetj3qbm1xSxHPjzx6Y9TJtmt9F9m26XTV0yvdrjvOVjit6UpPL+mWZSxb3zNy8Hy9EB627QXKGJd8v2fp3keU+2Ty+9ltmIpvkkYqLt1M3CrhFP47H8sf1fgBKt1jnJV1Lem/RLvfcjL6DRKqOM70nxnLvf6DZ+zoUxxHi388380n4/oSgAAAAAAAAAAAAAAAAAAAAAAAAAKFs7IxWZNRXe2kvUC8ET/i2n/xFH/dh+pdqNdCNcrd6MoxWW0016ojdM1mO8JGTynqUuXHy5epiNbqbZV79LjOWMxjLhGXgn2GIl0ocPhui6prnGXD6rsa8UShsl2sffheHP1PKFq7jXYdJKp8N+PqT9Pqs9oGUlJM5N0z1VWi27oL92MY2VpXvC4qc5Vub8UmvQ6irDivttnnW6dd2k/8ArMDuEZl28at7P9u+96DT2N5shHqru/fr4Z+qw/qbIpAeeo087pKuLcYc7Z9y7IrxZmNPpo1xUIRUYrkl9/Fnhs3lP+ZfZEwAAAAAAAAAAAAAAAAAAAAAAAAARtftGqiudt0411wWZSly8vF+BIZw32h9LZazUSrhL+7USca0uVk1wla+/tS8PM8M+aMVd/K04Xw62vzckdKx1mfnmWS6Se1i+1yho17vVyVjSd8/Huh+L8TSNXr7bXvW222yfbZOU3+LI5SUkuLaS73wRS3y3yT1l03TaHTaSu2OsR6+feRpdy9EPfrK0+rssrymnuSlHKfY8Pijw9+q5dZXn+ZCxZ5cV4chWJrO8pyXx5azWsxP9u/dCdprU6DTWYSfVRjJLkpQ+GS9Ys8dv7No1SspuU11TqlvwajZFWNrMZYeM7rTyjmvQfp6tDW6LYzcOslKEorO7vc4tefH6m1aHphTq5axwkutvVVGmqbxbZ1cZTclF97lJJduEubLvHlraI69XL9ZoM2HJb6Z5d+6TtX2U0KiyzSX6tXRg51KdkJwm0s7jW6nx5cyJ0R2k51RTeWuHHmdB2DZKVEXJSXPG8mnjvw+PPJzhaT3XaOqoXCDn1lS7NyfxJLyzj6HsrW5V2cDi3tkszr6vDTR/wDZM6/TZwOa+1XovbbOOrqTnuwUJwS44TbTXqwPD2Mbc6u+7Syfw3R6ytfxw4S9Ytf6TsakcM9k+yHZq3qGnu6eLS8bJprH0jn1R3CtgZTZj4S819iaQNmS+ZeT+5PAAAAAAAAAAAAAAAAAAAAAAAAAw/S/XujQ6u2LxKNE1B90pfDF+skfO59Jba2TXq6LNPbvqu1JScHuzWGmmnh9qRokvYnR2a7Vpdnwad/0mDqcF8sxytp4HxXTaHHaMsTzTPiPHzdyeUsJt8lxN+9m3s0r1dcddtCLsrm29JpW2q9xPHW2JfNnHBcscXnKxmJ+xChpp6/VYf8ABR/tOg7M0EaKaaIfJTVXXFvGWoRUU+HkRp9NNJ3s++M8bpqscY8EzEeVlOxdNCKhDTaaEEsKMaa4xS7sJYNQ6aezbSW023aemGm1FcJzXVRUK7d1ZcZwXDLx8yw888m9mt9Peklej0luZLrroTroh+05SWHPyinnPl3mXlivLPN2a/obZoz0/J/Vv89nz84Htor3VZXbDhKqcJx84yTX2LMHrpdM7ZwrjxlZOMI+cnhfcoomd+jrGSleWebts+m6p70VL95J+qyaN0/0W7qdJqUvmU6JvxXxw/r9DeaobsYx/dSXosGu9Pq86at/u6mpr6qUf6jYXHPPRiNJdyJk6VNYksp80Y7QLkZmmoIRNBsmqne6quFe9JzlupLek0k5Px4IyMSjWCsWBO2fPE/NNfn+RlDC6WWJw/mX48DNAAAAAAAAAAAAAAAAAAAAAAAAAAAAKFTE9J+kENDprL58XH4a4Zw7LH8sfzfgmRMxEby+8eO2S0UrG8z0QumPTSnZ1fxYsvmn1NKeG/45P9mPj29hw3bG2btXbK6+bnOX0jGPZCK7Ejz2ntO3U2zuuk52WPMn2Luil2JLgkRSlz55yz6Om8K4Tj0NN563nvP+R6Km9+yjoy79T71OP9jpn8Da4TvxwS/lTz57piuhXQe3aE9571WlhLFt2OMmuddffLx5L8DueztnVaeqFNMFXXXHEIr7vvb55PbS6eZnnt2V3HuL1x0nTYp3tPSfSPuko17pws6Vf9en7s2EwvS+vOkn/DOqXpYv1LVoDWdE8YNgqaUE2a3pHyNhpW9XgCPZrE3hMkQNT1+llp9XRKE5uvUTnCcZPMYTUd6O73ZSl6G01y4ASK3hx/mj90Z411S+6NiAAAAAAAAAAAAAAAAAAAAAAAAAAAAcb9sO2nZqoaZP4NPBSkux22LOfpHd9WdkPnPplqXZtDWyfH+82peUZbi/CKMPWW2pt/LZPw3hi+qm8/tjf37fdhzO9C+jb1+rhS241RTsvkvmVcWuC8W2l9W+wwJ1j2JaNdXrLsfFK2qpPwhDef42fgjA0+OL5IiW3cX1VtNpLXp37R7ujaLRV01wqqhGuuEVGEIrCike4BduXTMzO8hB23p+s018e11Tx5pZX4pE4pJZ4eoQ5zo5cEzYdnTymvA11V9XOyt867Jx+ieE/TDMps/UYaA8+kmnzWp9tNtdi8lLEv8AxkyXRZlIk6qpSi0+Kkmn5NGG0VrjmEvmg91+OO0DLb5s5p6tNvjyQFQAAAAAAAAAAAAAAAAAAAAAAAACgFTQNf7INNdbba9TqIu2ydjSVeE5SbaXDxN9ycq6f+06anLTaCzcUG43amON5yXBwrfYl+96d78M844rvda8Lrq75ZrpZ2me8/dkf+Sul/xWq9Kv9ptvRXoxVs+l00ynNSslZOU8bzk0l2LCWIpHAKukmthPrI67Wqec5d9kk/NN4Z2D2b9O5a+E6dRurVUxTcorEbq28b+Oxp8GvFY7l44L4pt9MbSsuKaXiFMO+a/NVvALd4bxmtYXAt3hvAaT0u0vV6lWL5b45/zwwn+G6/Ug0XG2dKtn9dpp7qzOr+1r724rivrHKNG092UmBtmmu3o+Ritr1bk42LlL4Z+fY/yPTZepw8d5N1unVkJQfauD7n2P1AxtV2TfI8kc20djzh8GnhruafE6QmBcCmRkCoKZGQKgAAAAAAAAAAAAAAAAFGwDZY5lJHhZMCD0r1sqtDq7K3icNPa4tc093GV5Zz9D5xkfRmvuhKE4WLMJxlGa48YyWGvRnDdt9H3p7ZQT368vq58sx7MrsZgaukztMNs/D2px4+fHadplhDefZBTJ6+di+WvS2Kb7PjnBRX4P0NQWifLHE6d0Cqr0tDS3pW2tStluvHBYjBeCy/q2eOnxzN4nxC041rcdNNbHv9VumzojvLXqfExcNU5dj9GXrLLVz9Per8SnvniQXW/E851S8QMl76jQNoafqb7IL5M79f8AJLil9HlfQ2W1WLksmvbertluz6qbcMrgm24vs/P1Au02ow0Zie0YqKbaRot+2HHgqrnLu6qxfdEXd12oeFW1Due+vXgBtEdXGdzlF8JSj69p0frDmfR/o9qY2QlbGtQi01FOTy1yzw5G/wBEp9qQE9TLkzxhk9ogXIqURcAAAAAAAAAAAAAAAAAKYKgCxxLJVnsAIstMn2EezZNcvmrhLzimZLBTATuxcdiUrlVWvKEV+R7LQRXJInYGAbzKGtIu4qtKS8DAQi+7D3ZErAwBF92XcU90XciXgYAie5R7kVWkj3L0JWCuAI6067i5VHsALFAuUSoApgqAAAAAAAAAAAAAAAAAAAAAAAAAAAAAAAAAAAAAAAAAAAAAAAAAAAAAAAAAB//Z"/>
          <p:cNvSpPr>
            <a:spLocks noChangeAspect="1" noChangeArrowheads="1"/>
          </p:cNvSpPr>
          <p:nvPr/>
        </p:nvSpPr>
        <p:spPr bwMode="auto">
          <a:xfrm>
            <a:off x="2593975" y="769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9" name="Group 28"/>
          <p:cNvGrpSpPr/>
          <p:nvPr/>
        </p:nvGrpSpPr>
        <p:grpSpPr>
          <a:xfrm>
            <a:off x="7425432" y="1184283"/>
            <a:ext cx="2427731" cy="1226006"/>
            <a:chOff x="5313093" y="1205752"/>
            <a:chExt cx="2905838" cy="1597344"/>
          </a:xfrm>
        </p:grpSpPr>
        <p:pic>
          <p:nvPicPr>
            <p:cNvPr id="17429" name="Picture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3093" y="1205752"/>
              <a:ext cx="2047335"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p:cNvSpPr txBox="1"/>
            <p:nvPr/>
          </p:nvSpPr>
          <p:spPr>
            <a:xfrm>
              <a:off x="6501928" y="2121401"/>
              <a:ext cx="1717003" cy="681695"/>
            </a:xfrm>
            <a:prstGeom prst="rect">
              <a:avLst/>
            </a:prstGeom>
            <a:noFill/>
          </p:spPr>
          <p:txBody>
            <a:bodyPr wrap="square" rtlCol="0">
              <a:spAutoFit/>
            </a:bodyPr>
            <a:lstStyle/>
            <a:p>
              <a:pPr algn="ctr"/>
              <a:r>
                <a:rPr lang="en-US" sz="1400" dirty="0"/>
                <a:t>User support</a:t>
              </a:r>
            </a:p>
            <a:p>
              <a:pPr algn="ctr"/>
              <a:r>
                <a:rPr lang="en-US" sz="1400" dirty="0"/>
                <a:t>(Service desk)</a:t>
              </a:r>
            </a:p>
          </p:txBody>
        </p:sp>
      </p:grpSp>
      <p:grpSp>
        <p:nvGrpSpPr>
          <p:cNvPr id="22" name="Group 21"/>
          <p:cNvGrpSpPr/>
          <p:nvPr/>
        </p:nvGrpSpPr>
        <p:grpSpPr>
          <a:xfrm>
            <a:off x="7729612" y="3252723"/>
            <a:ext cx="2938389" cy="1986989"/>
            <a:chOff x="6245953" y="3258264"/>
            <a:chExt cx="2938389" cy="1986989"/>
          </a:xfrm>
        </p:grpSpPr>
        <p:pic>
          <p:nvPicPr>
            <p:cNvPr id="17419" name="Picture 11" descr="https://encrypted-tbn2.google.com/images?q=tbn:ANd9GcQvO1ks39n1TbegdLIfDofAC9H7O2kjcvpdMLXX279Al1NCXJ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5953" y="3258264"/>
              <a:ext cx="1821970" cy="144600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6723275" y="4722033"/>
              <a:ext cx="2461067" cy="523220"/>
            </a:xfrm>
            <a:prstGeom prst="rect">
              <a:avLst/>
            </a:prstGeom>
            <a:solidFill>
              <a:schemeClr val="bg1"/>
            </a:solidFill>
          </p:spPr>
          <p:txBody>
            <a:bodyPr wrap="square" rtlCol="0">
              <a:spAutoFit/>
            </a:bodyPr>
            <a:lstStyle/>
            <a:p>
              <a:pPr algn="ctr"/>
              <a:r>
                <a:rPr lang="en-US" sz="1400" dirty="0"/>
                <a:t>Service restoration</a:t>
              </a:r>
            </a:p>
            <a:p>
              <a:pPr algn="ctr"/>
              <a:r>
                <a:rPr lang="en-US" sz="1400" dirty="0"/>
                <a:t>(Incident management)</a:t>
              </a:r>
            </a:p>
          </p:txBody>
        </p:sp>
      </p:grpSp>
      <p:grpSp>
        <p:nvGrpSpPr>
          <p:cNvPr id="33" name="Group 32"/>
          <p:cNvGrpSpPr/>
          <p:nvPr/>
        </p:nvGrpSpPr>
        <p:grpSpPr>
          <a:xfrm>
            <a:off x="5085060" y="1055638"/>
            <a:ext cx="1849120" cy="1514284"/>
            <a:chOff x="3783395" y="1205752"/>
            <a:chExt cx="1849120" cy="1514284"/>
          </a:xfrm>
        </p:grpSpPr>
        <p:sp>
          <p:nvSpPr>
            <p:cNvPr id="5" name="Up Arrow 4"/>
            <p:cNvSpPr/>
            <p:nvPr/>
          </p:nvSpPr>
          <p:spPr bwMode="auto">
            <a:xfrm flipV="1">
              <a:off x="4316795" y="1922909"/>
              <a:ext cx="457200" cy="797127"/>
            </a:xfrm>
            <a:prstGeom prst="upArrow">
              <a:avLst/>
            </a:prstGeom>
            <a:solidFill>
              <a:schemeClr val="accent6">
                <a:lumMod val="60000"/>
                <a:lumOff val="40000"/>
              </a:schemeClr>
            </a:solidFill>
            <a:ln w="3175" cap="flat" cmpd="sng" algn="ctr">
              <a:no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grpSp>
          <p:nvGrpSpPr>
            <p:cNvPr id="18" name="Group 17"/>
            <p:cNvGrpSpPr/>
            <p:nvPr/>
          </p:nvGrpSpPr>
          <p:grpSpPr>
            <a:xfrm>
              <a:off x="3783395" y="1205752"/>
              <a:ext cx="1849120" cy="1269608"/>
              <a:chOff x="3783395" y="1205752"/>
              <a:chExt cx="1849120" cy="1269608"/>
            </a:xfrm>
          </p:grpSpPr>
          <p:pic>
            <p:nvPicPr>
              <p:cNvPr id="14" name="Picture 34" descr="C:\Users\char\AppData\Local\Microsoft\Windows\Temporary Internet Files\Content.IE5\WC7IO531\MP900430487[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83395" y="1205752"/>
                <a:ext cx="1066800" cy="121126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783395" y="2167583"/>
                <a:ext cx="1849120" cy="307777"/>
              </a:xfrm>
              <a:prstGeom prst="rect">
                <a:avLst/>
              </a:prstGeom>
              <a:solidFill>
                <a:schemeClr val="bg1"/>
              </a:solidFill>
              <a:effectLst>
                <a:softEdge rad="63500"/>
              </a:effectLst>
            </p:spPr>
            <p:txBody>
              <a:bodyPr wrap="square" rtlCol="0">
                <a:spAutoFit/>
              </a:bodyPr>
              <a:lstStyle/>
              <a:p>
                <a:r>
                  <a:rPr lang="en-US" sz="1400" dirty="0"/>
                  <a:t>Moment of truth</a:t>
                </a:r>
              </a:p>
            </p:txBody>
          </p:sp>
        </p:grpSp>
      </p:grpSp>
      <p:grpSp>
        <p:nvGrpSpPr>
          <p:cNvPr id="19" name="Group 18"/>
          <p:cNvGrpSpPr/>
          <p:nvPr/>
        </p:nvGrpSpPr>
        <p:grpSpPr>
          <a:xfrm>
            <a:off x="4684531" y="4712481"/>
            <a:ext cx="2568327" cy="2081810"/>
            <a:chOff x="3160530" y="4712481"/>
            <a:chExt cx="2568327" cy="2081810"/>
          </a:xfrm>
        </p:grpSpPr>
        <p:pic>
          <p:nvPicPr>
            <p:cNvPr id="1029" name="Picture 5" descr="C:\Users\char\AppData\Local\Microsoft\Windows\Temporary Internet Files\Content.IE5\C6X4RJ50\MC900155869[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35842" y="4712481"/>
              <a:ext cx="1336990" cy="134314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160530" y="6055627"/>
              <a:ext cx="2568327" cy="738664"/>
            </a:xfrm>
            <a:prstGeom prst="rect">
              <a:avLst/>
            </a:prstGeom>
            <a:solidFill>
              <a:schemeClr val="bg1"/>
            </a:solidFill>
          </p:spPr>
          <p:txBody>
            <a:bodyPr wrap="square" rtlCol="0">
              <a:spAutoFit/>
            </a:bodyPr>
            <a:lstStyle/>
            <a:p>
              <a:pPr algn="ctr"/>
              <a:r>
                <a:rPr lang="en-US" sz="1400" dirty="0"/>
                <a:t>Service improvement</a:t>
              </a:r>
            </a:p>
            <a:p>
              <a:pPr algn="ctr"/>
              <a:r>
                <a:rPr lang="en-US" sz="1400" dirty="0"/>
                <a:t>(Enhancement, problem management, much more)</a:t>
              </a:r>
            </a:p>
          </p:txBody>
        </p:sp>
      </p:grpSp>
      <p:sp>
        <p:nvSpPr>
          <p:cNvPr id="30" name="TextBox 29"/>
          <p:cNvSpPr txBox="1"/>
          <p:nvPr/>
        </p:nvSpPr>
        <p:spPr>
          <a:xfrm>
            <a:off x="1726929" y="6481272"/>
            <a:ext cx="664812" cy="307777"/>
          </a:xfrm>
          <a:prstGeom prst="rect">
            <a:avLst/>
          </a:prstGeom>
          <a:solidFill>
            <a:schemeClr val="bg1"/>
          </a:solidFill>
          <a:effectLst>
            <a:softEdge rad="63500"/>
          </a:effectLst>
        </p:spPr>
        <p:txBody>
          <a:bodyPr wrap="square" rtlCol="0">
            <a:spAutoFit/>
          </a:bodyPr>
          <a:lstStyle/>
          <a:p>
            <a:r>
              <a:rPr lang="en-US" sz="1400" dirty="0"/>
              <a:t>Idea</a:t>
            </a:r>
          </a:p>
        </p:txBody>
      </p:sp>
      <p:grpSp>
        <p:nvGrpSpPr>
          <p:cNvPr id="6" name="Group 5"/>
          <p:cNvGrpSpPr/>
          <p:nvPr/>
        </p:nvGrpSpPr>
        <p:grpSpPr>
          <a:xfrm>
            <a:off x="3502853" y="4318969"/>
            <a:ext cx="1359009" cy="1293936"/>
            <a:chOff x="1222375" y="5503726"/>
            <a:chExt cx="1359009" cy="1293936"/>
          </a:xfrm>
          <a:solidFill>
            <a:schemeClr val="bg1"/>
          </a:solidFill>
        </p:grpSpPr>
        <p:pic>
          <p:nvPicPr>
            <p:cNvPr id="1030" name="Picture 6" descr="C:\Users\char\AppData\Local\Microsoft\Windows\Temporary Internet Files\Content.IE5\IIRM6ULV\MC900330873[1].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93150" y="5503726"/>
              <a:ext cx="876947" cy="1155882"/>
            </a:xfrm>
            <a:prstGeom prst="rect">
              <a:avLst/>
            </a:prstGeom>
            <a:grpFill/>
          </p:spPr>
        </p:pic>
        <p:sp>
          <p:nvSpPr>
            <p:cNvPr id="31" name="TextBox 30"/>
            <p:cNvSpPr txBox="1"/>
            <p:nvPr/>
          </p:nvSpPr>
          <p:spPr>
            <a:xfrm>
              <a:off x="1222375" y="6489885"/>
              <a:ext cx="1359009" cy="307777"/>
            </a:xfrm>
            <a:prstGeom prst="rect">
              <a:avLst/>
            </a:prstGeom>
            <a:grpFill/>
            <a:effectLst>
              <a:softEdge rad="63500"/>
            </a:effectLst>
          </p:spPr>
          <p:txBody>
            <a:bodyPr wrap="square" rtlCol="0">
              <a:spAutoFit/>
            </a:bodyPr>
            <a:lstStyle/>
            <a:p>
              <a:r>
                <a:rPr lang="en-US" sz="1400" dirty="0"/>
                <a:t>Construction</a:t>
              </a:r>
            </a:p>
          </p:txBody>
        </p:sp>
      </p:grpSp>
      <p:grpSp>
        <p:nvGrpSpPr>
          <p:cNvPr id="20" name="Group 19"/>
          <p:cNvGrpSpPr/>
          <p:nvPr/>
        </p:nvGrpSpPr>
        <p:grpSpPr>
          <a:xfrm>
            <a:off x="8449242" y="5617997"/>
            <a:ext cx="1965321" cy="1176295"/>
            <a:chOff x="6929879" y="5562600"/>
            <a:chExt cx="1965321" cy="1176295"/>
          </a:xfrm>
        </p:grpSpPr>
        <p:pic>
          <p:nvPicPr>
            <p:cNvPr id="1028" name="Picture 4" descr="C:\Users\char\AppData\Local\Microsoft\Windows\Temporary Internet Files\Content.IE5\IIRM6ULV\MC900364682[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72400" y="5562600"/>
              <a:ext cx="1122800" cy="117629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6929879" y="6196645"/>
              <a:ext cx="861099" cy="307777"/>
            </a:xfrm>
            <a:prstGeom prst="rect">
              <a:avLst/>
            </a:prstGeom>
            <a:solidFill>
              <a:schemeClr val="bg1"/>
            </a:solidFill>
            <a:effectLst>
              <a:softEdge rad="63500"/>
            </a:effectLst>
          </p:spPr>
          <p:txBody>
            <a:bodyPr wrap="square" rtlCol="0">
              <a:spAutoFit/>
            </a:bodyPr>
            <a:lstStyle/>
            <a:p>
              <a:r>
                <a:rPr lang="en-US" sz="1400" dirty="0"/>
                <a:t>The end</a:t>
              </a:r>
            </a:p>
          </p:txBody>
        </p:sp>
      </p:grpSp>
      <p:pic>
        <p:nvPicPr>
          <p:cNvPr id="2050" name="Picture 2" descr="C:\Users\Char\AppData\Local\Microsoft\Windows\Temporary Internet Files\Content.IE5\XL0ZC280\MC900357007[1].wmf"/>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39450" y="5537803"/>
            <a:ext cx="935038" cy="822325"/>
          </a:xfrm>
          <a:prstGeom prst="rect">
            <a:avLst/>
          </a:prstGeom>
          <a:solidFill>
            <a:schemeClr val="bg1"/>
          </a:solidFill>
        </p:spPr>
      </p:pic>
      <p:sp>
        <p:nvSpPr>
          <p:cNvPr id="27" name="TextBox 26"/>
          <p:cNvSpPr txBox="1"/>
          <p:nvPr/>
        </p:nvSpPr>
        <p:spPr>
          <a:xfrm>
            <a:off x="2896677" y="6392026"/>
            <a:ext cx="771365" cy="307777"/>
          </a:xfrm>
          <a:prstGeom prst="rect">
            <a:avLst/>
          </a:prstGeom>
          <a:noFill/>
        </p:spPr>
        <p:txBody>
          <a:bodyPr wrap="none" rtlCol="0">
            <a:spAutoFit/>
          </a:bodyPr>
          <a:lstStyle/>
          <a:p>
            <a:r>
              <a:rPr lang="en-US" sz="1400" dirty="0"/>
              <a:t>Funding</a:t>
            </a:r>
          </a:p>
        </p:txBody>
      </p:sp>
      <p:pic>
        <p:nvPicPr>
          <p:cNvPr id="2051" name="Picture 3" descr="C:\Users\Char\AppData\Local\Microsoft\Windows\Temporary Internet Files\Content.IE5\OYIXHL3W\MC900311556[1].wm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608532" y="4885886"/>
            <a:ext cx="661836" cy="70765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Char\AppData\Local\Microsoft\Windows\Temporary Internet Files\Content.IE5\XL0ZC280\MC900441880[1].wm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53819" y="5055400"/>
            <a:ext cx="887757" cy="1238014"/>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flipH="1" flipV="1">
            <a:off x="4824647" y="5384054"/>
            <a:ext cx="400530" cy="2533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207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ircle(i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ircle(i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circle(in)">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circle(in)">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circle(in)">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circle(in)">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circle(in)">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err="1"/>
              <a:t>DevOps</a:t>
            </a:r>
            <a:r>
              <a:rPr lang="en-US" dirty="0"/>
              <a:t> core</a:t>
            </a:r>
          </a:p>
        </p:txBody>
      </p:sp>
      <p:pic>
        <p:nvPicPr>
          <p:cNvPr id="3" name="Picture 2">
            <a:extLst>
              <a:ext uri="{FF2B5EF4-FFF2-40B4-BE49-F238E27FC236}">
                <a16:creationId xmlns:a16="http://schemas.microsoft.com/office/drawing/2014/main" id="{ABAC5A1B-EBE1-A547-9C21-58F95DD76B8E}"/>
              </a:ext>
            </a:extLst>
          </p:cNvPr>
          <p:cNvPicPr>
            <a:picLocks noChangeAspect="1"/>
          </p:cNvPicPr>
          <p:nvPr/>
        </p:nvPicPr>
        <p:blipFill>
          <a:blip r:embed="rId3"/>
          <a:stretch>
            <a:fillRect/>
          </a:stretch>
        </p:blipFill>
        <p:spPr>
          <a:xfrm>
            <a:off x="1219200" y="1495424"/>
            <a:ext cx="9732282" cy="4752975"/>
          </a:xfrm>
          <a:prstGeom prst="rect">
            <a:avLst/>
          </a:prstGeom>
        </p:spPr>
      </p:pic>
    </p:spTree>
    <p:extLst>
      <p:ext uri="{BB962C8B-B14F-4D97-AF65-F5344CB8AC3E}">
        <p14:creationId xmlns:p14="http://schemas.microsoft.com/office/powerpoint/2010/main" val="1737493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521450"/>
            <a:ext cx="2743200" cy="349250"/>
          </a:xfrm>
        </p:spPr>
        <p:txBody>
          <a:bodyPr vert="horz" lIns="121920" tIns="60960" rIns="121920" bIns="60960" rtlCol="0" anchor="ctr">
            <a:normAutofit/>
          </a:bodyPr>
          <a:lstStyle/>
          <a:p>
            <a:pPr>
              <a:lnSpc>
                <a:spcPct val="90000"/>
              </a:lnSpc>
              <a:defRPr/>
            </a:pPr>
            <a:fld id="{67CCD453-3442-49B9-AF1C-7AF8650E09BD}" type="slidenum">
              <a:rPr lang="en-US" sz="1600"/>
              <a:pPr>
                <a:lnSpc>
                  <a:spcPct val="90000"/>
                </a:lnSpc>
                <a:defRPr/>
              </a:pPr>
              <a:t>25</a:t>
            </a:fld>
            <a:endParaRPr lang="en-US" sz="1600"/>
          </a:p>
        </p:txBody>
      </p:sp>
      <p:sp>
        <p:nvSpPr>
          <p:cNvPr id="7" name="Rectangle 6"/>
          <p:cNvSpPr/>
          <p:nvPr/>
        </p:nvSpPr>
        <p:spPr>
          <a:xfrm>
            <a:off x="8407400" y="0"/>
            <a:ext cx="3784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idx="4294967295"/>
          </p:nvPr>
        </p:nvSpPr>
        <p:spPr>
          <a:xfrm>
            <a:off x="8686800" y="2987932"/>
            <a:ext cx="3352800" cy="1965067"/>
          </a:xfrm>
          <a:prstGeom prst="rect">
            <a:avLst/>
          </a:prstGeom>
        </p:spPr>
        <p:txBody>
          <a:bodyPr/>
          <a:lstStyle/>
          <a:p>
            <a:r>
              <a:rPr lang="en-US" dirty="0">
                <a:solidFill>
                  <a:schemeClr val="bg1"/>
                </a:solidFill>
              </a:rPr>
              <a:t>Context II</a:t>
            </a:r>
          </a:p>
        </p:txBody>
      </p:sp>
      <p:pic>
        <p:nvPicPr>
          <p:cNvPr id="3" name="Picture 2">
            <a:extLst>
              <a:ext uri="{FF2B5EF4-FFF2-40B4-BE49-F238E27FC236}">
                <a16:creationId xmlns:a16="http://schemas.microsoft.com/office/drawing/2014/main" id="{9485F9FA-6082-454F-81FF-971C77CE2F01}"/>
              </a:ext>
            </a:extLst>
          </p:cNvPr>
          <p:cNvPicPr>
            <a:picLocks noChangeAspect="1"/>
          </p:cNvPicPr>
          <p:nvPr/>
        </p:nvPicPr>
        <p:blipFill>
          <a:blip r:embed="rId3"/>
          <a:stretch>
            <a:fillRect/>
          </a:stretch>
        </p:blipFill>
        <p:spPr>
          <a:xfrm>
            <a:off x="152400" y="507461"/>
            <a:ext cx="6629400" cy="5980651"/>
          </a:xfrm>
          <a:prstGeom prst="rect">
            <a:avLst/>
          </a:prstGeom>
        </p:spPr>
      </p:pic>
      <p:sp>
        <p:nvSpPr>
          <p:cNvPr id="6" name="TextBox 5">
            <a:extLst>
              <a:ext uri="{FF2B5EF4-FFF2-40B4-BE49-F238E27FC236}">
                <a16:creationId xmlns:a16="http://schemas.microsoft.com/office/drawing/2014/main" id="{D6AB0864-DD6C-4A93-9DE7-FF5D3EA135CC}"/>
              </a:ext>
            </a:extLst>
          </p:cNvPr>
          <p:cNvSpPr txBox="1"/>
          <p:nvPr/>
        </p:nvSpPr>
        <p:spPr>
          <a:xfrm>
            <a:off x="6808822" y="4037112"/>
            <a:ext cx="1473480"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5-7</a:t>
            </a:r>
          </a:p>
        </p:txBody>
      </p:sp>
      <p:sp>
        <p:nvSpPr>
          <p:cNvPr id="8" name="TextBox 7">
            <a:extLst>
              <a:ext uri="{FF2B5EF4-FFF2-40B4-BE49-F238E27FC236}">
                <a16:creationId xmlns:a16="http://schemas.microsoft.com/office/drawing/2014/main" id="{8B5C556D-AE96-408E-9AB1-CF1AD6F0A4E5}"/>
              </a:ext>
            </a:extLst>
          </p:cNvPr>
          <p:cNvSpPr txBox="1"/>
          <p:nvPr/>
        </p:nvSpPr>
        <p:spPr>
          <a:xfrm>
            <a:off x="6787982" y="5486400"/>
            <a:ext cx="1494320"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2-4</a:t>
            </a:r>
          </a:p>
        </p:txBody>
      </p:sp>
      <p:sp>
        <p:nvSpPr>
          <p:cNvPr id="9" name="TextBox 8">
            <a:extLst>
              <a:ext uri="{FF2B5EF4-FFF2-40B4-BE49-F238E27FC236}">
                <a16:creationId xmlns:a16="http://schemas.microsoft.com/office/drawing/2014/main" id="{2670E894-16D1-45D3-8142-90D64A3E2778}"/>
              </a:ext>
            </a:extLst>
          </p:cNvPr>
          <p:cNvSpPr txBox="1"/>
          <p:nvPr/>
        </p:nvSpPr>
        <p:spPr>
          <a:xfrm>
            <a:off x="6682184" y="2587823"/>
            <a:ext cx="1600118"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8-10</a:t>
            </a:r>
          </a:p>
        </p:txBody>
      </p:sp>
      <p:sp>
        <p:nvSpPr>
          <p:cNvPr id="10" name="TextBox 9">
            <a:extLst>
              <a:ext uri="{FF2B5EF4-FFF2-40B4-BE49-F238E27FC236}">
                <a16:creationId xmlns:a16="http://schemas.microsoft.com/office/drawing/2014/main" id="{E3AC8C2E-69E9-42CD-8843-A056AC7142CC}"/>
              </a:ext>
            </a:extLst>
          </p:cNvPr>
          <p:cNvSpPr txBox="1"/>
          <p:nvPr/>
        </p:nvSpPr>
        <p:spPr>
          <a:xfrm>
            <a:off x="6650124" y="1138534"/>
            <a:ext cx="1632178"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11-13</a:t>
            </a:r>
          </a:p>
        </p:txBody>
      </p:sp>
      <p:sp>
        <p:nvSpPr>
          <p:cNvPr id="11" name="Oval 10">
            <a:extLst>
              <a:ext uri="{FF2B5EF4-FFF2-40B4-BE49-F238E27FC236}">
                <a16:creationId xmlns:a16="http://schemas.microsoft.com/office/drawing/2014/main" id="{F8650C8F-2B0D-4273-B3B2-B663C6E3F67B}"/>
              </a:ext>
            </a:extLst>
          </p:cNvPr>
          <p:cNvSpPr/>
          <p:nvPr/>
        </p:nvSpPr>
        <p:spPr>
          <a:xfrm>
            <a:off x="1981200" y="3581400"/>
            <a:ext cx="4495800" cy="15558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7117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Feedback &amp; systems theory</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981201"/>
            <a:ext cx="2933700"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1" y="3581401"/>
            <a:ext cx="4995303" cy="2227125"/>
          </a:xfrm>
          <a:prstGeom prst="rect">
            <a:avLst/>
          </a:prstGeom>
        </p:spPr>
      </p:pic>
    </p:spTree>
    <p:extLst>
      <p:ext uri="{BB962C8B-B14F-4D97-AF65-F5344CB8AC3E}">
        <p14:creationId xmlns:p14="http://schemas.microsoft.com/office/powerpoint/2010/main" val="2116721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Product management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524000"/>
            <a:ext cx="7162800" cy="3784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267200" y="5606903"/>
            <a:ext cx="6019800" cy="276999"/>
          </a:xfrm>
          <a:prstGeom prst="rect">
            <a:avLst/>
          </a:prstGeom>
        </p:spPr>
        <p:txBody>
          <a:bodyPr wrap="square">
            <a:spAutoFit/>
          </a:bodyPr>
          <a:lstStyle/>
          <a:p>
            <a:r>
              <a:rPr lang="en-US" sz="1200" dirty="0"/>
              <a:t>http://practicetrumpstheory.com/achieving-flow-in-a-lean-startup/</a:t>
            </a:r>
          </a:p>
        </p:txBody>
      </p:sp>
    </p:spTree>
    <p:extLst>
      <p:ext uri="{BB962C8B-B14F-4D97-AF65-F5344CB8AC3E}">
        <p14:creationId xmlns:p14="http://schemas.microsoft.com/office/powerpoint/2010/main" val="3818350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 management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1" y="1143000"/>
            <a:ext cx="7010401" cy="5257800"/>
          </a:xfrm>
          <a:prstGeom prst="rect">
            <a:avLst/>
          </a:prstGeom>
        </p:spPr>
      </p:pic>
      <p:pic>
        <p:nvPicPr>
          <p:cNvPr id="5" name="Picture 2" descr="http://ketiljensen.files.wordpress.com/2009/10/kanban_board_block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1" y="4267200"/>
            <a:ext cx="3405809" cy="2339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165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Operations management</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1676400"/>
            <a:ext cx="6477000" cy="4310371"/>
          </a:xfrm>
          <a:prstGeom prst="rect">
            <a:avLst/>
          </a:prstGeom>
          <a:effectLst>
            <a:softEdge rad="317500"/>
          </a:effectLst>
        </p:spPr>
      </p:pic>
    </p:spTree>
    <p:extLst>
      <p:ext uri="{BB962C8B-B14F-4D97-AF65-F5344CB8AC3E}">
        <p14:creationId xmlns:p14="http://schemas.microsoft.com/office/powerpoint/2010/main" val="2225263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Course overview, logistics, expectations</a:t>
            </a:r>
          </a:p>
          <a:p>
            <a:r>
              <a:rPr lang="en-US" dirty="0"/>
              <a:t>Summary of curriculum</a:t>
            </a:r>
          </a:p>
          <a:p>
            <a:r>
              <a:rPr lang="en-US" dirty="0"/>
              <a:t>Technical setup</a:t>
            </a:r>
          </a:p>
          <a:p>
            <a:endParaRPr lang="en-US" dirty="0"/>
          </a:p>
          <a:p>
            <a:endParaRPr lang="en-US" dirty="0"/>
          </a:p>
        </p:txBody>
      </p:sp>
      <p:sp>
        <p:nvSpPr>
          <p:cNvPr id="3" name="Title 2"/>
          <p:cNvSpPr>
            <a:spLocks noGrp="1"/>
          </p:cNvSpPr>
          <p:nvPr>
            <p:ph type="title"/>
          </p:nvPr>
        </p:nvSpPr>
        <p:spPr/>
        <p:txBody>
          <a:bodyPr/>
          <a:lstStyle/>
          <a:p>
            <a:r>
              <a:rPr lang="en-US" dirty="0"/>
              <a:t>Tonight’s agenda</a:t>
            </a:r>
          </a:p>
        </p:txBody>
      </p:sp>
    </p:spTree>
    <p:extLst>
      <p:ext uri="{BB962C8B-B14F-4D97-AF65-F5344CB8AC3E}">
        <p14:creationId xmlns:p14="http://schemas.microsoft.com/office/powerpoint/2010/main" val="1405499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521450"/>
            <a:ext cx="2743200" cy="349250"/>
          </a:xfrm>
        </p:spPr>
        <p:txBody>
          <a:bodyPr vert="horz" lIns="121920" tIns="60960" rIns="121920" bIns="60960" rtlCol="0" anchor="ctr">
            <a:normAutofit/>
          </a:bodyPr>
          <a:lstStyle/>
          <a:p>
            <a:pPr>
              <a:lnSpc>
                <a:spcPct val="90000"/>
              </a:lnSpc>
              <a:defRPr/>
            </a:pPr>
            <a:fld id="{67CCD453-3442-49B9-AF1C-7AF8650E09BD}" type="slidenum">
              <a:rPr lang="en-US" sz="1600"/>
              <a:pPr>
                <a:lnSpc>
                  <a:spcPct val="90000"/>
                </a:lnSpc>
                <a:defRPr/>
              </a:pPr>
              <a:t>30</a:t>
            </a:fld>
            <a:endParaRPr lang="en-US" sz="1600"/>
          </a:p>
        </p:txBody>
      </p:sp>
      <p:sp>
        <p:nvSpPr>
          <p:cNvPr id="7" name="Rectangle 6"/>
          <p:cNvSpPr/>
          <p:nvPr/>
        </p:nvSpPr>
        <p:spPr>
          <a:xfrm>
            <a:off x="8407400" y="0"/>
            <a:ext cx="3784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idx="4294967295"/>
          </p:nvPr>
        </p:nvSpPr>
        <p:spPr>
          <a:xfrm>
            <a:off x="8686800" y="3276600"/>
            <a:ext cx="3352800" cy="1676400"/>
          </a:xfrm>
          <a:prstGeom prst="rect">
            <a:avLst/>
          </a:prstGeom>
        </p:spPr>
        <p:txBody>
          <a:bodyPr/>
          <a:lstStyle/>
          <a:p>
            <a:r>
              <a:rPr lang="en-US" dirty="0">
                <a:solidFill>
                  <a:schemeClr val="bg1"/>
                </a:solidFill>
              </a:rPr>
              <a:t>Context III</a:t>
            </a:r>
          </a:p>
        </p:txBody>
      </p:sp>
      <p:pic>
        <p:nvPicPr>
          <p:cNvPr id="3" name="Picture 2">
            <a:extLst>
              <a:ext uri="{FF2B5EF4-FFF2-40B4-BE49-F238E27FC236}">
                <a16:creationId xmlns:a16="http://schemas.microsoft.com/office/drawing/2014/main" id="{9485F9FA-6082-454F-81FF-971C77CE2F01}"/>
              </a:ext>
            </a:extLst>
          </p:cNvPr>
          <p:cNvPicPr>
            <a:picLocks noChangeAspect="1"/>
          </p:cNvPicPr>
          <p:nvPr/>
        </p:nvPicPr>
        <p:blipFill>
          <a:blip r:embed="rId3"/>
          <a:stretch>
            <a:fillRect/>
          </a:stretch>
        </p:blipFill>
        <p:spPr>
          <a:xfrm>
            <a:off x="152400" y="507461"/>
            <a:ext cx="6629400" cy="5980651"/>
          </a:xfrm>
          <a:prstGeom prst="rect">
            <a:avLst/>
          </a:prstGeom>
        </p:spPr>
      </p:pic>
      <p:sp>
        <p:nvSpPr>
          <p:cNvPr id="6" name="TextBox 5">
            <a:extLst>
              <a:ext uri="{FF2B5EF4-FFF2-40B4-BE49-F238E27FC236}">
                <a16:creationId xmlns:a16="http://schemas.microsoft.com/office/drawing/2014/main" id="{D6AB0864-DD6C-4A93-9DE7-FF5D3EA135CC}"/>
              </a:ext>
            </a:extLst>
          </p:cNvPr>
          <p:cNvSpPr txBox="1"/>
          <p:nvPr/>
        </p:nvSpPr>
        <p:spPr>
          <a:xfrm>
            <a:off x="6808822" y="4037112"/>
            <a:ext cx="1473480"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5-7</a:t>
            </a:r>
          </a:p>
        </p:txBody>
      </p:sp>
      <p:sp>
        <p:nvSpPr>
          <p:cNvPr id="8" name="TextBox 7">
            <a:extLst>
              <a:ext uri="{FF2B5EF4-FFF2-40B4-BE49-F238E27FC236}">
                <a16:creationId xmlns:a16="http://schemas.microsoft.com/office/drawing/2014/main" id="{8B5C556D-AE96-408E-9AB1-CF1AD6F0A4E5}"/>
              </a:ext>
            </a:extLst>
          </p:cNvPr>
          <p:cNvSpPr txBox="1"/>
          <p:nvPr/>
        </p:nvSpPr>
        <p:spPr>
          <a:xfrm>
            <a:off x="6787982" y="5486400"/>
            <a:ext cx="1494320"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2-4</a:t>
            </a:r>
          </a:p>
        </p:txBody>
      </p:sp>
      <p:sp>
        <p:nvSpPr>
          <p:cNvPr id="9" name="TextBox 8">
            <a:extLst>
              <a:ext uri="{FF2B5EF4-FFF2-40B4-BE49-F238E27FC236}">
                <a16:creationId xmlns:a16="http://schemas.microsoft.com/office/drawing/2014/main" id="{2670E894-16D1-45D3-8142-90D64A3E2778}"/>
              </a:ext>
            </a:extLst>
          </p:cNvPr>
          <p:cNvSpPr txBox="1"/>
          <p:nvPr/>
        </p:nvSpPr>
        <p:spPr>
          <a:xfrm>
            <a:off x="6682184" y="2587823"/>
            <a:ext cx="1600118"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8-10</a:t>
            </a:r>
          </a:p>
        </p:txBody>
      </p:sp>
      <p:sp>
        <p:nvSpPr>
          <p:cNvPr id="10" name="TextBox 9">
            <a:extLst>
              <a:ext uri="{FF2B5EF4-FFF2-40B4-BE49-F238E27FC236}">
                <a16:creationId xmlns:a16="http://schemas.microsoft.com/office/drawing/2014/main" id="{E3AC8C2E-69E9-42CD-8843-A056AC7142CC}"/>
              </a:ext>
            </a:extLst>
          </p:cNvPr>
          <p:cNvSpPr txBox="1"/>
          <p:nvPr/>
        </p:nvSpPr>
        <p:spPr>
          <a:xfrm>
            <a:off x="6650124" y="1138534"/>
            <a:ext cx="1632178"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11-13</a:t>
            </a:r>
          </a:p>
        </p:txBody>
      </p:sp>
      <p:sp>
        <p:nvSpPr>
          <p:cNvPr id="11" name="Oval 10">
            <a:extLst>
              <a:ext uri="{FF2B5EF4-FFF2-40B4-BE49-F238E27FC236}">
                <a16:creationId xmlns:a16="http://schemas.microsoft.com/office/drawing/2014/main" id="{A934D82B-D0F7-4D7B-8B22-82CD0DB97C97}"/>
              </a:ext>
            </a:extLst>
          </p:cNvPr>
          <p:cNvSpPr/>
          <p:nvPr/>
        </p:nvSpPr>
        <p:spPr>
          <a:xfrm>
            <a:off x="2286000" y="2209799"/>
            <a:ext cx="4038600" cy="13560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6283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Coordination</a:t>
            </a:r>
          </a:p>
        </p:txBody>
      </p:sp>
      <p:pic>
        <p:nvPicPr>
          <p:cNvPr id="2055" name="Picture 7" descr="C:\Users\Charles Betz\AppData\Local\Microsoft\Windows\Temporary Internet Files\Content.IE5\DAVM1683\checklis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245744"/>
            <a:ext cx="3048000" cy="31285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200" y="3962400"/>
            <a:ext cx="3771900" cy="25146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2400" y="511083"/>
            <a:ext cx="1905000" cy="3333750"/>
          </a:xfrm>
          <a:prstGeom prst="rect">
            <a:avLst/>
          </a:prstGeom>
        </p:spPr>
      </p:pic>
    </p:spTree>
    <p:extLst>
      <p:ext uri="{BB962C8B-B14F-4D97-AF65-F5344CB8AC3E}">
        <p14:creationId xmlns:p14="http://schemas.microsoft.com/office/powerpoint/2010/main" val="3419568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2286001"/>
            <a:ext cx="4305300" cy="3602101"/>
          </a:xfrm>
        </p:spPr>
      </p:pic>
      <p:sp>
        <p:nvSpPr>
          <p:cNvPr id="3" name="Title 2"/>
          <p:cNvSpPr>
            <a:spLocks noGrp="1"/>
          </p:cNvSpPr>
          <p:nvPr>
            <p:ph type="title"/>
          </p:nvPr>
        </p:nvSpPr>
        <p:spPr/>
        <p:txBody>
          <a:bodyPr>
            <a:normAutofit fontScale="90000"/>
          </a:bodyPr>
          <a:lstStyle/>
          <a:p>
            <a:r>
              <a:rPr lang="en-US" dirty="0"/>
              <a:t>Investment and planning</a:t>
            </a:r>
            <a:endParaRPr lang="en-US" i="1" dirty="0"/>
          </a:p>
        </p:txBody>
      </p:sp>
      <p:pic>
        <p:nvPicPr>
          <p:cNvPr id="6" name="Picture 6" descr="C:\Users\char\AppData\Local\Microsoft\Windows\Temporary Internet Files\Content.IE5\IIRM6ULV\MC90033087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4343400"/>
            <a:ext cx="1599848" cy="2108720"/>
          </a:xfrm>
          <a:prstGeom prst="rect">
            <a:avLst/>
          </a:prstGeom>
          <a:solidFill>
            <a:schemeClr val="bg1"/>
          </a:solidFill>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7130" y="1380628"/>
            <a:ext cx="3623670" cy="2833219"/>
          </a:xfrm>
          <a:prstGeom prst="rect">
            <a:avLst/>
          </a:prstGeom>
        </p:spPr>
      </p:pic>
    </p:spTree>
    <p:extLst>
      <p:ext uri="{BB962C8B-B14F-4D97-AF65-F5344CB8AC3E}">
        <p14:creationId xmlns:p14="http://schemas.microsoft.com/office/powerpoint/2010/main" val="1217990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96010394"/>
              </p:ext>
            </p:extLst>
          </p:nvPr>
        </p:nvGraphicFramePr>
        <p:xfrm>
          <a:off x="1981200" y="1481138"/>
          <a:ext cx="8001000" cy="1643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a:t>Organization &amp; culture</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3201" y="3488532"/>
            <a:ext cx="2819867" cy="2731747"/>
          </a:xfrm>
          <a:prstGeom prst="rect">
            <a:avLst/>
          </a:prstGeom>
        </p:spPr>
      </p:pic>
      <p:sp>
        <p:nvSpPr>
          <p:cNvPr id="6" name="Oval Callout 5"/>
          <p:cNvSpPr/>
          <p:nvPr/>
        </p:nvSpPr>
        <p:spPr>
          <a:xfrm>
            <a:off x="2514600" y="3886200"/>
            <a:ext cx="2819400" cy="1828800"/>
          </a:xfrm>
          <a:prstGeom prst="wedgeEllipseCallout">
            <a:avLst>
              <a:gd name="adj1" fmla="val 80748"/>
              <a:gd name="adj2" fmla="val 41274"/>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How we do things around here…</a:t>
            </a:r>
          </a:p>
        </p:txBody>
      </p:sp>
    </p:spTree>
    <p:extLst>
      <p:ext uri="{BB962C8B-B14F-4D97-AF65-F5344CB8AC3E}">
        <p14:creationId xmlns:p14="http://schemas.microsoft.com/office/powerpoint/2010/main" val="3708142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521450"/>
            <a:ext cx="2743200" cy="349250"/>
          </a:xfrm>
        </p:spPr>
        <p:txBody>
          <a:bodyPr vert="horz" lIns="121920" tIns="60960" rIns="121920" bIns="60960" rtlCol="0" anchor="ctr">
            <a:normAutofit/>
          </a:bodyPr>
          <a:lstStyle/>
          <a:p>
            <a:pPr>
              <a:lnSpc>
                <a:spcPct val="90000"/>
              </a:lnSpc>
              <a:defRPr/>
            </a:pPr>
            <a:fld id="{67CCD453-3442-49B9-AF1C-7AF8650E09BD}" type="slidenum">
              <a:rPr lang="en-US" sz="1600"/>
              <a:pPr>
                <a:lnSpc>
                  <a:spcPct val="90000"/>
                </a:lnSpc>
                <a:defRPr/>
              </a:pPr>
              <a:t>34</a:t>
            </a:fld>
            <a:endParaRPr lang="en-US" sz="1600"/>
          </a:p>
        </p:txBody>
      </p:sp>
      <p:sp>
        <p:nvSpPr>
          <p:cNvPr id="7" name="Rectangle 6"/>
          <p:cNvSpPr/>
          <p:nvPr/>
        </p:nvSpPr>
        <p:spPr>
          <a:xfrm>
            <a:off x="8407400" y="0"/>
            <a:ext cx="3784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idx="4294967295"/>
          </p:nvPr>
        </p:nvSpPr>
        <p:spPr>
          <a:xfrm>
            <a:off x="8686800" y="2743200"/>
            <a:ext cx="3352800" cy="2209800"/>
          </a:xfrm>
          <a:prstGeom prst="rect">
            <a:avLst/>
          </a:prstGeom>
        </p:spPr>
        <p:txBody>
          <a:bodyPr/>
          <a:lstStyle/>
          <a:p>
            <a:r>
              <a:rPr lang="en-US" dirty="0">
                <a:solidFill>
                  <a:schemeClr val="bg1"/>
                </a:solidFill>
              </a:rPr>
              <a:t>Context IV</a:t>
            </a:r>
          </a:p>
        </p:txBody>
      </p:sp>
      <p:pic>
        <p:nvPicPr>
          <p:cNvPr id="3" name="Picture 2">
            <a:extLst>
              <a:ext uri="{FF2B5EF4-FFF2-40B4-BE49-F238E27FC236}">
                <a16:creationId xmlns:a16="http://schemas.microsoft.com/office/drawing/2014/main" id="{9485F9FA-6082-454F-81FF-971C77CE2F01}"/>
              </a:ext>
            </a:extLst>
          </p:cNvPr>
          <p:cNvPicPr>
            <a:picLocks noChangeAspect="1"/>
          </p:cNvPicPr>
          <p:nvPr/>
        </p:nvPicPr>
        <p:blipFill>
          <a:blip r:embed="rId3"/>
          <a:stretch>
            <a:fillRect/>
          </a:stretch>
        </p:blipFill>
        <p:spPr>
          <a:xfrm>
            <a:off x="152400" y="507461"/>
            <a:ext cx="6629400" cy="5980651"/>
          </a:xfrm>
          <a:prstGeom prst="rect">
            <a:avLst/>
          </a:prstGeom>
        </p:spPr>
      </p:pic>
      <p:sp>
        <p:nvSpPr>
          <p:cNvPr id="6" name="TextBox 5">
            <a:extLst>
              <a:ext uri="{FF2B5EF4-FFF2-40B4-BE49-F238E27FC236}">
                <a16:creationId xmlns:a16="http://schemas.microsoft.com/office/drawing/2014/main" id="{D6AB0864-DD6C-4A93-9DE7-FF5D3EA135CC}"/>
              </a:ext>
            </a:extLst>
          </p:cNvPr>
          <p:cNvSpPr txBox="1"/>
          <p:nvPr/>
        </p:nvSpPr>
        <p:spPr>
          <a:xfrm>
            <a:off x="6808822" y="4037112"/>
            <a:ext cx="1473480"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5-7</a:t>
            </a:r>
          </a:p>
        </p:txBody>
      </p:sp>
      <p:sp>
        <p:nvSpPr>
          <p:cNvPr id="8" name="TextBox 7">
            <a:extLst>
              <a:ext uri="{FF2B5EF4-FFF2-40B4-BE49-F238E27FC236}">
                <a16:creationId xmlns:a16="http://schemas.microsoft.com/office/drawing/2014/main" id="{8B5C556D-AE96-408E-9AB1-CF1AD6F0A4E5}"/>
              </a:ext>
            </a:extLst>
          </p:cNvPr>
          <p:cNvSpPr txBox="1"/>
          <p:nvPr/>
        </p:nvSpPr>
        <p:spPr>
          <a:xfrm>
            <a:off x="6787982" y="5486400"/>
            <a:ext cx="1494320"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2-4</a:t>
            </a:r>
          </a:p>
        </p:txBody>
      </p:sp>
      <p:sp>
        <p:nvSpPr>
          <p:cNvPr id="9" name="TextBox 8">
            <a:extLst>
              <a:ext uri="{FF2B5EF4-FFF2-40B4-BE49-F238E27FC236}">
                <a16:creationId xmlns:a16="http://schemas.microsoft.com/office/drawing/2014/main" id="{2670E894-16D1-45D3-8142-90D64A3E2778}"/>
              </a:ext>
            </a:extLst>
          </p:cNvPr>
          <p:cNvSpPr txBox="1"/>
          <p:nvPr/>
        </p:nvSpPr>
        <p:spPr>
          <a:xfrm>
            <a:off x="6682184" y="2587823"/>
            <a:ext cx="1600118"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8-10</a:t>
            </a:r>
          </a:p>
        </p:txBody>
      </p:sp>
      <p:sp>
        <p:nvSpPr>
          <p:cNvPr id="10" name="TextBox 9">
            <a:extLst>
              <a:ext uri="{FF2B5EF4-FFF2-40B4-BE49-F238E27FC236}">
                <a16:creationId xmlns:a16="http://schemas.microsoft.com/office/drawing/2014/main" id="{E3AC8C2E-69E9-42CD-8843-A056AC7142CC}"/>
              </a:ext>
            </a:extLst>
          </p:cNvPr>
          <p:cNvSpPr txBox="1"/>
          <p:nvPr/>
        </p:nvSpPr>
        <p:spPr>
          <a:xfrm>
            <a:off x="6650124" y="1138534"/>
            <a:ext cx="1632178"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11-13</a:t>
            </a:r>
          </a:p>
        </p:txBody>
      </p:sp>
      <p:sp>
        <p:nvSpPr>
          <p:cNvPr id="11" name="Oval 10">
            <a:extLst>
              <a:ext uri="{FF2B5EF4-FFF2-40B4-BE49-F238E27FC236}">
                <a16:creationId xmlns:a16="http://schemas.microsoft.com/office/drawing/2014/main" id="{CBF3E4A1-7980-49B2-B08C-93F879695245}"/>
              </a:ext>
            </a:extLst>
          </p:cNvPr>
          <p:cNvSpPr/>
          <p:nvPr/>
        </p:nvSpPr>
        <p:spPr>
          <a:xfrm>
            <a:off x="2514600" y="617398"/>
            <a:ext cx="3429000" cy="159240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289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Scale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133600"/>
            <a:ext cx="7126872" cy="2514600"/>
          </a:xfrm>
          <a:prstGeom prst="rect">
            <a:avLst/>
          </a:prstGeom>
        </p:spPr>
      </p:pic>
    </p:spTree>
    <p:extLst>
      <p:ext uri="{BB962C8B-B14F-4D97-AF65-F5344CB8AC3E}">
        <p14:creationId xmlns:p14="http://schemas.microsoft.com/office/powerpoint/2010/main" val="1331616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Owner\AppData\Local\Microsoft\Windows\Temporary Internet Files\Content.IE5\U01LVFNK\MP900439284[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1800" y="4114800"/>
            <a:ext cx="3352800" cy="2235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Owner\AppData\Local\Microsoft\Windows\Temporary Internet Files\Content.IE5\406KKH4H\MP900385979[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3990202"/>
            <a:ext cx="3434992" cy="24535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normAutofit fontScale="90000"/>
          </a:bodyPr>
          <a:lstStyle/>
          <a:p>
            <a:r>
              <a:rPr lang="en-US" dirty="0"/>
              <a:t>Governance, risk, security, and compliance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800" y="1790700"/>
            <a:ext cx="2933830" cy="1941662"/>
          </a:xfrm>
          <a:prstGeom prst="rect">
            <a:avLst/>
          </a:prstGeom>
        </p:spPr>
      </p:pic>
      <p:pic>
        <p:nvPicPr>
          <p:cNvPr id="5" name="Picture 3" descr="C:\Users\Owner\AppData\Local\Microsoft\Windows\Temporary Internet Files\Content.IE5\406KKH4H\MC900383282[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77000" y="1340664"/>
            <a:ext cx="2895600" cy="2841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353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grigory.us/pics/matri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6121" y="1828800"/>
            <a:ext cx="7524750" cy="457040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normAutofit fontScale="90000"/>
          </a:bodyPr>
          <a:lstStyle/>
          <a:p>
            <a:r>
              <a:rPr lang="en-US" dirty="0"/>
              <a:t>Enterprise information management</a:t>
            </a:r>
          </a:p>
        </p:txBody>
      </p:sp>
      <p:pic>
        <p:nvPicPr>
          <p:cNvPr id="5" name="Picture 3" descr="C:\Users\Owner\AppData\Local\Microsoft\Windows\Temporary Internet Files\Content.IE5\406KKH4H\MP90042262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1" y="2819400"/>
            <a:ext cx="3503611" cy="2362200"/>
          </a:xfrm>
          <a:prstGeom prst="rect">
            <a:avLst/>
          </a:prstGeom>
          <a:noFill/>
          <a:effectLst>
            <a:softEdge rad="266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104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40313" y="195263"/>
            <a:ext cx="7151687" cy="1143000"/>
          </a:xfrm>
          <a:prstGeom prst="rect">
            <a:avLst/>
          </a:prstGeom>
        </p:spPr>
        <p:txBody>
          <a:bodyPr>
            <a:normAutofit/>
          </a:bodyPr>
          <a:lstStyle/>
          <a:p>
            <a:pPr algn="l"/>
            <a:r>
              <a:rPr lang="en-US" sz="3200" dirty="0"/>
              <a:t>Analytics</a:t>
            </a:r>
          </a:p>
        </p:txBody>
      </p:sp>
      <p:sp>
        <p:nvSpPr>
          <p:cNvPr id="7" name="Line Callout 1 6"/>
          <p:cNvSpPr/>
          <p:nvPr/>
        </p:nvSpPr>
        <p:spPr bwMode="auto">
          <a:xfrm>
            <a:off x="3047337" y="1257300"/>
            <a:ext cx="2362200" cy="609600"/>
          </a:xfrm>
          <a:prstGeom prst="borderCallout1">
            <a:avLst>
              <a:gd name="adj1" fmla="val 34954"/>
              <a:gd name="adj2" fmla="val 105168"/>
              <a:gd name="adj3" fmla="val 167238"/>
              <a:gd name="adj4" fmla="val 136852"/>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User perception</a:t>
            </a:r>
          </a:p>
        </p:txBody>
      </p:sp>
      <p:sp>
        <p:nvSpPr>
          <p:cNvPr id="8" name="Line Callout 1 7"/>
          <p:cNvSpPr/>
          <p:nvPr/>
        </p:nvSpPr>
        <p:spPr bwMode="auto">
          <a:xfrm>
            <a:off x="7460512" y="5105400"/>
            <a:ext cx="2362200" cy="609600"/>
          </a:xfrm>
          <a:prstGeom prst="borderCallout1">
            <a:avLst>
              <a:gd name="adj1" fmla="val -26793"/>
              <a:gd name="adj2" fmla="val 25419"/>
              <a:gd name="adj3" fmla="val -178255"/>
              <a:gd name="adj4" fmla="val 6044"/>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Lifecycle value</a:t>
            </a:r>
          </a:p>
        </p:txBody>
      </p:sp>
      <p:grpSp>
        <p:nvGrpSpPr>
          <p:cNvPr id="9" name="Group 8"/>
          <p:cNvGrpSpPr/>
          <p:nvPr/>
        </p:nvGrpSpPr>
        <p:grpSpPr>
          <a:xfrm>
            <a:off x="2133600" y="2133600"/>
            <a:ext cx="6160008" cy="3276600"/>
            <a:chOff x="990600" y="2209800"/>
            <a:chExt cx="5943600" cy="3581400"/>
          </a:xfrm>
        </p:grpSpPr>
        <p:sp>
          <p:nvSpPr>
            <p:cNvPr id="10" name="Up Arrow 9"/>
            <p:cNvSpPr/>
            <p:nvPr/>
          </p:nvSpPr>
          <p:spPr bwMode="auto">
            <a:xfrm>
              <a:off x="4876800" y="2209800"/>
              <a:ext cx="457200" cy="3581400"/>
            </a:xfrm>
            <a:prstGeom prst="upArrow">
              <a:avLst/>
            </a:prstGeom>
            <a:solidFill>
              <a:schemeClr val="bg1">
                <a:lumMod val="65000"/>
              </a:schemeClr>
            </a:solidFill>
            <a:ln w="3175" cap="flat" cmpd="sng" algn="ctr">
              <a:solidFill>
                <a:srgbClr val="000000"/>
              </a:solid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11" name="Right Arrow 10"/>
            <p:cNvSpPr/>
            <p:nvPr/>
          </p:nvSpPr>
          <p:spPr bwMode="auto">
            <a:xfrm>
              <a:off x="990600" y="3733800"/>
              <a:ext cx="5943600" cy="457200"/>
            </a:xfrm>
            <a:prstGeom prst="rightArrow">
              <a:avLst/>
            </a:prstGeom>
            <a:solidFill>
              <a:srgbClr val="A6A6A6"/>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grpSp>
          <p:nvGrpSpPr>
            <p:cNvPr id="12" name="Group 11"/>
            <p:cNvGrpSpPr/>
            <p:nvPr/>
          </p:nvGrpSpPr>
          <p:grpSpPr>
            <a:xfrm>
              <a:off x="3200400" y="2876107"/>
              <a:ext cx="2819400" cy="1924493"/>
              <a:chOff x="457200" y="1064706"/>
              <a:chExt cx="8382000" cy="5336094"/>
            </a:xfrm>
          </p:grpSpPr>
          <p:sp>
            <p:nvSpPr>
              <p:cNvPr id="13" name="Right Arrow 12"/>
              <p:cNvSpPr/>
              <p:nvPr/>
            </p:nvSpPr>
            <p:spPr bwMode="auto">
              <a:xfrm>
                <a:off x="457200" y="1752600"/>
                <a:ext cx="8382000" cy="4648200"/>
              </a:xfrm>
              <a:prstGeom prst="rightArrow">
                <a:avLst>
                  <a:gd name="adj1" fmla="val 100000"/>
                  <a:gd name="adj2" fmla="val 11740"/>
                </a:avLst>
              </a:prstGeom>
              <a:solidFill>
                <a:srgbClr val="BDD3DB"/>
              </a:solidFill>
              <a:ln w="9525" cap="flat" cmpd="sng" algn="ctr">
                <a:solidFill>
                  <a:schemeClr val="tx1"/>
                </a:solidFill>
                <a:prstDash val="solid"/>
                <a:round/>
                <a:headEnd type="none" w="med" len="med"/>
                <a:tailEnd type="none" w="med" len="med"/>
              </a:ln>
              <a:effectLst/>
            </p:spPr>
            <p:txBody>
              <a:bodyPr vert="horz" wrap="square" lIns="182880" tIns="182880" rIns="182880" bIns="182880" numCol="1" rtlCol="0" anchor="b" anchorCtr="0" compatLnSpc="1">
                <a:prstTxWarp prst="textNoShape">
                  <a:avLst/>
                </a:prstTxWarp>
              </a:bodyPr>
              <a:lstStyle/>
              <a:p>
                <a:pPr algn="ctr" defTabSz="914400" fontAlgn="base">
                  <a:spcBef>
                    <a:spcPct val="0"/>
                  </a:spcBef>
                  <a:spcAft>
                    <a:spcPct val="0"/>
                  </a:spcAft>
                </a:pPr>
                <a:endParaRPr lang="en-US" sz="2000" b="1" dirty="0">
                  <a:latin typeface="+mj-lt"/>
                </a:endParaRPr>
              </a:p>
            </p:txBody>
          </p:sp>
          <p:sp>
            <p:nvSpPr>
              <p:cNvPr id="14" name="Right Arrow 13"/>
              <p:cNvSpPr/>
              <p:nvPr/>
            </p:nvSpPr>
            <p:spPr bwMode="auto">
              <a:xfrm>
                <a:off x="533400" y="2362200"/>
                <a:ext cx="7758223" cy="762000"/>
              </a:xfrm>
              <a:prstGeom prst="rightArrow">
                <a:avLst>
                  <a:gd name="adj1" fmla="val 100000"/>
                  <a:gd name="adj2" fmla="val 39647"/>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15" name="Right Arrow 14"/>
              <p:cNvSpPr/>
              <p:nvPr/>
            </p:nvSpPr>
            <p:spPr bwMode="auto">
              <a:xfrm>
                <a:off x="547577" y="3246437"/>
                <a:ext cx="7758223" cy="762000"/>
              </a:xfrm>
              <a:prstGeom prst="rightArrow">
                <a:avLst>
                  <a:gd name="adj1" fmla="val 100000"/>
                  <a:gd name="adj2" fmla="val 39647"/>
                </a:avLst>
              </a:prstGeom>
              <a:solidFill>
                <a:srgbClr val="CCCCFF"/>
              </a:solidFill>
              <a:ln w="952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16" name="Right Arrow 15"/>
              <p:cNvSpPr/>
              <p:nvPr/>
            </p:nvSpPr>
            <p:spPr bwMode="auto">
              <a:xfrm>
                <a:off x="533400" y="4130674"/>
                <a:ext cx="7758223" cy="762000"/>
              </a:xfrm>
              <a:prstGeom prst="rightArrow">
                <a:avLst>
                  <a:gd name="adj1" fmla="val 100000"/>
                  <a:gd name="adj2" fmla="val 39647"/>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17" name="Right Arrow 16"/>
              <p:cNvSpPr/>
              <p:nvPr/>
            </p:nvSpPr>
            <p:spPr bwMode="auto">
              <a:xfrm>
                <a:off x="533400" y="5014912"/>
                <a:ext cx="7758223" cy="762000"/>
              </a:xfrm>
              <a:prstGeom prst="rightArrow">
                <a:avLst>
                  <a:gd name="adj1" fmla="val 100000"/>
                  <a:gd name="adj2" fmla="val 3964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defTabSz="914400" fontAlgn="base">
                  <a:spcBef>
                    <a:spcPct val="0"/>
                  </a:spcBef>
                  <a:spcAft>
                    <a:spcPct val="0"/>
                  </a:spcAft>
                </a:pPr>
                <a:endParaRPr lang="en-US" sz="2000" b="1" dirty="0">
                  <a:latin typeface="+mj-lt"/>
                </a:endParaRPr>
              </a:p>
            </p:txBody>
          </p:sp>
          <p:grpSp>
            <p:nvGrpSpPr>
              <p:cNvPr id="18" name="Group 17"/>
              <p:cNvGrpSpPr/>
              <p:nvPr/>
            </p:nvGrpSpPr>
            <p:grpSpPr>
              <a:xfrm>
                <a:off x="4869858" y="1064706"/>
                <a:ext cx="2514600" cy="4712206"/>
                <a:chOff x="2667000" y="298494"/>
                <a:chExt cx="3429000" cy="6236985"/>
              </a:xfrm>
            </p:grpSpPr>
            <p:sp>
              <p:nvSpPr>
                <p:cNvPr id="27" name="Up Arrow 26"/>
                <p:cNvSpPr/>
                <p:nvPr/>
              </p:nvSpPr>
              <p:spPr bwMode="auto">
                <a:xfrm>
                  <a:off x="2667000" y="1353879"/>
                  <a:ext cx="3429000" cy="5181600"/>
                </a:xfrm>
                <a:prstGeom prst="up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82880" tIns="182880" rIns="182880" bIns="182880" numCol="1" rtlCol="0" anchor="b" anchorCtr="0" compatLnSpc="1">
                  <a:prstTxWarp prst="textNoShape">
                    <a:avLst/>
                  </a:prstTxWarp>
                </a:bodyPr>
                <a:lstStyle/>
                <a:p>
                  <a:pPr algn="r" defTabSz="914400" fontAlgn="base">
                    <a:spcBef>
                      <a:spcPct val="0"/>
                    </a:spcBef>
                    <a:spcAft>
                      <a:spcPct val="0"/>
                    </a:spcAft>
                  </a:pPr>
                  <a:endParaRPr lang="en-US" sz="1400" b="1" dirty="0">
                    <a:latin typeface="+mj-lt"/>
                  </a:endParaRPr>
                </a:p>
              </p:txBody>
            </p:sp>
            <p:sp>
              <p:nvSpPr>
                <p:cNvPr id="28" name="Up Arrow 27"/>
                <p:cNvSpPr/>
                <p:nvPr/>
              </p:nvSpPr>
              <p:spPr bwMode="auto">
                <a:xfrm flipV="1">
                  <a:off x="3733799" y="298494"/>
                  <a:ext cx="1295398" cy="1055385"/>
                </a:xfrm>
                <a:prstGeom prst="upArrow">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grpSp>
          <p:sp>
            <p:nvSpPr>
              <p:cNvPr id="19" name="Up Arrow 18"/>
              <p:cNvSpPr/>
              <p:nvPr/>
            </p:nvSpPr>
            <p:spPr bwMode="auto">
              <a:xfrm>
                <a:off x="6593958"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0" name="Up Arrow 19"/>
              <p:cNvSpPr/>
              <p:nvPr/>
            </p:nvSpPr>
            <p:spPr bwMode="auto">
              <a:xfrm>
                <a:off x="3812745"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1" name="Up Arrow 20"/>
              <p:cNvSpPr/>
              <p:nvPr/>
            </p:nvSpPr>
            <p:spPr bwMode="auto">
              <a:xfrm>
                <a:off x="4117545"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2" name="Up Arrow 21"/>
              <p:cNvSpPr/>
              <p:nvPr/>
            </p:nvSpPr>
            <p:spPr bwMode="auto">
              <a:xfrm>
                <a:off x="4422345"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3" name="Up Arrow 22"/>
              <p:cNvSpPr/>
              <p:nvPr/>
            </p:nvSpPr>
            <p:spPr bwMode="auto">
              <a:xfrm>
                <a:off x="6881037"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4" name="Up Arrow 23"/>
              <p:cNvSpPr/>
              <p:nvPr/>
            </p:nvSpPr>
            <p:spPr bwMode="auto">
              <a:xfrm>
                <a:off x="7162800"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5" name="Up Arrow 24"/>
              <p:cNvSpPr/>
              <p:nvPr/>
            </p:nvSpPr>
            <p:spPr bwMode="auto">
              <a:xfrm>
                <a:off x="4727145"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6" name="Up Arrow 25"/>
              <p:cNvSpPr/>
              <p:nvPr/>
            </p:nvSpPr>
            <p:spPr bwMode="auto">
              <a:xfrm>
                <a:off x="5031945"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grpSp>
      </p:grpSp>
      <p:sp>
        <p:nvSpPr>
          <p:cNvPr id="29" name="Explosion 2 28"/>
          <p:cNvSpPr/>
          <p:nvPr/>
        </p:nvSpPr>
        <p:spPr bwMode="auto">
          <a:xfrm>
            <a:off x="5833533" y="3750733"/>
            <a:ext cx="304800" cy="304800"/>
          </a:xfrm>
          <a:prstGeom prst="irregularSeal2">
            <a:avLst/>
          </a:prstGeom>
          <a:solidFill>
            <a:srgbClr val="FF0000"/>
          </a:solidFill>
          <a:ln w="3175" cap="flat" cmpd="sng" algn="ctr">
            <a:no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30" name="Explosion 2 29"/>
          <p:cNvSpPr/>
          <p:nvPr/>
        </p:nvSpPr>
        <p:spPr bwMode="auto">
          <a:xfrm>
            <a:off x="6400800" y="3886200"/>
            <a:ext cx="304800" cy="304800"/>
          </a:xfrm>
          <a:prstGeom prst="irregularSeal2">
            <a:avLst/>
          </a:prstGeom>
          <a:solidFill>
            <a:srgbClr val="FF0000"/>
          </a:solidFill>
          <a:ln w="3175" cap="flat" cmpd="sng" algn="ctr">
            <a:no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31" name="Explosion 2 30"/>
          <p:cNvSpPr/>
          <p:nvPr/>
        </p:nvSpPr>
        <p:spPr bwMode="auto">
          <a:xfrm>
            <a:off x="6629400" y="3429000"/>
            <a:ext cx="304800" cy="304800"/>
          </a:xfrm>
          <a:prstGeom prst="irregularSeal2">
            <a:avLst/>
          </a:prstGeom>
          <a:solidFill>
            <a:srgbClr val="FF0000"/>
          </a:solidFill>
          <a:ln w="3175" cap="flat" cmpd="sng" algn="ctr">
            <a:no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32" name="Explosion 2 31"/>
          <p:cNvSpPr/>
          <p:nvPr/>
        </p:nvSpPr>
        <p:spPr bwMode="auto">
          <a:xfrm>
            <a:off x="6096000" y="3200400"/>
            <a:ext cx="304800" cy="304800"/>
          </a:xfrm>
          <a:prstGeom prst="irregularSeal2">
            <a:avLst/>
          </a:prstGeom>
          <a:solidFill>
            <a:srgbClr val="FF0000"/>
          </a:solidFill>
          <a:ln w="3175" cap="flat" cmpd="sng" algn="ctr">
            <a:no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33" name="Line Callout 1 32"/>
          <p:cNvSpPr/>
          <p:nvPr/>
        </p:nvSpPr>
        <p:spPr bwMode="auto">
          <a:xfrm>
            <a:off x="2438400" y="4419600"/>
            <a:ext cx="2362200" cy="838200"/>
          </a:xfrm>
          <a:prstGeom prst="borderCallout1">
            <a:avLst>
              <a:gd name="adj1" fmla="val 32639"/>
              <a:gd name="adj2" fmla="val 99791"/>
              <a:gd name="adj3" fmla="val -58494"/>
              <a:gd name="adj4" fmla="val 147029"/>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Constraints &amp; rework</a:t>
            </a:r>
          </a:p>
        </p:txBody>
      </p:sp>
      <p:sp>
        <p:nvSpPr>
          <p:cNvPr id="34" name="Line Callout 1 33"/>
          <p:cNvSpPr/>
          <p:nvPr/>
        </p:nvSpPr>
        <p:spPr bwMode="auto">
          <a:xfrm>
            <a:off x="7620000" y="1562100"/>
            <a:ext cx="2209800" cy="800100"/>
          </a:xfrm>
          <a:prstGeom prst="borderCallout1">
            <a:avLst>
              <a:gd name="adj1" fmla="val 21065"/>
              <a:gd name="adj2" fmla="val -6541"/>
              <a:gd name="adj3" fmla="val 42246"/>
              <a:gd name="adj4" fmla="val -19981"/>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Security Breaches</a:t>
            </a:r>
          </a:p>
        </p:txBody>
      </p:sp>
      <p:sp>
        <p:nvSpPr>
          <p:cNvPr id="35" name="Line Callout 1 34"/>
          <p:cNvSpPr/>
          <p:nvPr/>
        </p:nvSpPr>
        <p:spPr bwMode="auto">
          <a:xfrm>
            <a:off x="2011349" y="2832549"/>
            <a:ext cx="1447800" cy="609600"/>
          </a:xfrm>
          <a:prstGeom prst="borderCallout1">
            <a:avLst>
              <a:gd name="adj1" fmla="val 34954"/>
              <a:gd name="adj2" fmla="val 105168"/>
              <a:gd name="adj3" fmla="val 114080"/>
              <a:gd name="adj4" fmla="val 170199"/>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Inputs</a:t>
            </a:r>
          </a:p>
        </p:txBody>
      </p:sp>
      <p:sp>
        <p:nvSpPr>
          <p:cNvPr id="36" name="Line Callout 1 35"/>
          <p:cNvSpPr/>
          <p:nvPr/>
        </p:nvSpPr>
        <p:spPr bwMode="auto">
          <a:xfrm>
            <a:off x="4343400" y="5638800"/>
            <a:ext cx="1828800" cy="914400"/>
          </a:xfrm>
          <a:prstGeom prst="borderCallout1">
            <a:avLst>
              <a:gd name="adj1" fmla="val -12578"/>
              <a:gd name="adj2" fmla="val 78921"/>
              <a:gd name="adj3" fmla="val -191160"/>
              <a:gd name="adj4" fmla="val 108916"/>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Execution &amp; delivery</a:t>
            </a:r>
          </a:p>
        </p:txBody>
      </p:sp>
      <p:sp>
        <p:nvSpPr>
          <p:cNvPr id="37" name="Line Callout 1 36"/>
          <p:cNvSpPr/>
          <p:nvPr/>
        </p:nvSpPr>
        <p:spPr bwMode="auto">
          <a:xfrm>
            <a:off x="7467600" y="2590800"/>
            <a:ext cx="2819400" cy="609600"/>
          </a:xfrm>
          <a:prstGeom prst="borderCallout1">
            <a:avLst>
              <a:gd name="adj1" fmla="val 114737"/>
              <a:gd name="adj2" fmla="val 19369"/>
              <a:gd name="adj3" fmla="val 153639"/>
              <a:gd name="adj4" fmla="val 8231"/>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Sponsor perception</a:t>
            </a:r>
          </a:p>
        </p:txBody>
      </p:sp>
      <p:sp>
        <p:nvSpPr>
          <p:cNvPr id="39" name="Line Callout 1 38"/>
          <p:cNvSpPr/>
          <p:nvPr/>
        </p:nvSpPr>
        <p:spPr bwMode="auto">
          <a:xfrm>
            <a:off x="5600700" y="571500"/>
            <a:ext cx="2209800" cy="800100"/>
          </a:xfrm>
          <a:prstGeom prst="borderCallout1">
            <a:avLst>
              <a:gd name="adj1" fmla="val 104543"/>
              <a:gd name="adj2" fmla="val 38437"/>
              <a:gd name="adj3" fmla="val 137559"/>
              <a:gd name="adj4" fmla="val 35311"/>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Business performance</a:t>
            </a:r>
          </a:p>
        </p:txBody>
      </p:sp>
      <p:sp>
        <p:nvSpPr>
          <p:cNvPr id="40" name="Line Callout 1 39"/>
          <p:cNvSpPr/>
          <p:nvPr/>
        </p:nvSpPr>
        <p:spPr bwMode="auto">
          <a:xfrm>
            <a:off x="8001000" y="3791332"/>
            <a:ext cx="2596116" cy="856869"/>
          </a:xfrm>
          <a:prstGeom prst="borderCallout1">
            <a:avLst>
              <a:gd name="adj1" fmla="val 52591"/>
              <a:gd name="adj2" fmla="val -3426"/>
              <a:gd name="adj3" fmla="val 32422"/>
              <a:gd name="adj4" fmla="val -17225"/>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Sponsor </a:t>
            </a:r>
            <a:r>
              <a:rPr lang="en-US" sz="2000" b="1" dirty="0" err="1">
                <a:solidFill>
                  <a:schemeClr val="bg1"/>
                </a:solidFill>
                <a:latin typeface="+mj-lt"/>
              </a:rPr>
              <a:t>wilingness</a:t>
            </a:r>
            <a:r>
              <a:rPr lang="en-US" sz="2000" b="1" dirty="0">
                <a:solidFill>
                  <a:schemeClr val="bg1"/>
                </a:solidFill>
                <a:latin typeface="+mj-lt"/>
              </a:rPr>
              <a:t> to pay!</a:t>
            </a:r>
          </a:p>
        </p:txBody>
      </p:sp>
      <p:sp>
        <p:nvSpPr>
          <p:cNvPr id="38" name="Line Callout 1 37"/>
          <p:cNvSpPr/>
          <p:nvPr/>
        </p:nvSpPr>
        <p:spPr bwMode="auto">
          <a:xfrm>
            <a:off x="2590800" y="2057400"/>
            <a:ext cx="2209800" cy="609600"/>
          </a:xfrm>
          <a:prstGeom prst="borderCallout1">
            <a:avLst>
              <a:gd name="adj1" fmla="val 34954"/>
              <a:gd name="adj2" fmla="val 105168"/>
              <a:gd name="adj3" fmla="val 90602"/>
              <a:gd name="adj4" fmla="val 164348"/>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Data quality</a:t>
            </a:r>
          </a:p>
        </p:txBody>
      </p:sp>
    </p:spTree>
    <p:extLst>
      <p:ext uri="{BB962C8B-B14F-4D97-AF65-F5344CB8AC3E}">
        <p14:creationId xmlns:p14="http://schemas.microsoft.com/office/powerpoint/2010/main" val="214333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dissolv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dissolv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dissolve">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dissolv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dissolve">
                                      <p:cBhvr>
                                        <p:cTn id="42" dur="500"/>
                                        <p:tgtEl>
                                          <p:spTgt spid="33"/>
                                        </p:tgtEl>
                                      </p:cBhvr>
                                    </p:animEffect>
                                  </p:childTnLst>
                                </p:cTn>
                              </p:par>
                            </p:childTnLst>
                          </p:cTn>
                        </p:par>
                        <p:par>
                          <p:cTn id="43" fill="hold">
                            <p:stCondLst>
                              <p:cond delay="500"/>
                            </p:stCondLst>
                            <p:childTnLst>
                              <p:par>
                                <p:cTn id="44" presetID="9" presetClass="entr" presetSubtype="0" fill="hold" grpId="0" nodeType="after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dissolve">
                                      <p:cBhvr>
                                        <p:cTn id="46" dur="500"/>
                                        <p:tgtEl>
                                          <p:spTgt spid="32"/>
                                        </p:tgtEl>
                                      </p:cBhvr>
                                    </p:animEffect>
                                  </p:childTnLst>
                                </p:cTn>
                              </p:par>
                            </p:childTnLst>
                          </p:cTn>
                        </p:par>
                        <p:par>
                          <p:cTn id="47" fill="hold">
                            <p:stCondLst>
                              <p:cond delay="1000"/>
                            </p:stCondLst>
                            <p:childTnLst>
                              <p:par>
                                <p:cTn id="48" presetID="9" presetClass="entr" presetSubtype="0" fill="hold" grpId="0" nodeType="after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dissolve">
                                      <p:cBhvr>
                                        <p:cTn id="50" dur="500"/>
                                        <p:tgtEl>
                                          <p:spTgt spid="31"/>
                                        </p:tgtEl>
                                      </p:cBhvr>
                                    </p:animEffect>
                                  </p:childTnLst>
                                </p:cTn>
                              </p:par>
                            </p:childTnLst>
                          </p:cTn>
                        </p:par>
                        <p:par>
                          <p:cTn id="51" fill="hold">
                            <p:stCondLst>
                              <p:cond delay="1500"/>
                            </p:stCondLst>
                            <p:childTnLst>
                              <p:par>
                                <p:cTn id="52" presetID="9" presetClass="entr" presetSubtype="0" fill="hold" grpId="0" nodeType="after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dissolve">
                                      <p:cBhvr>
                                        <p:cTn id="54" dur="500"/>
                                        <p:tgtEl>
                                          <p:spTgt spid="30"/>
                                        </p:tgtEl>
                                      </p:cBhvr>
                                    </p:animEffect>
                                  </p:childTnLst>
                                </p:cTn>
                              </p:par>
                            </p:childTnLst>
                          </p:cTn>
                        </p:par>
                        <p:par>
                          <p:cTn id="55" fill="hold">
                            <p:stCondLst>
                              <p:cond delay="2000"/>
                            </p:stCondLst>
                            <p:childTnLst>
                              <p:par>
                                <p:cTn id="56" presetID="9"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dissolve">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dissolve">
                                      <p:cBhvr>
                                        <p:cTn id="63" dur="500"/>
                                        <p:tgtEl>
                                          <p:spTgt spid="3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dissolve">
                                      <p:cBhvr>
                                        <p:cTn id="6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animBg="1"/>
      <p:bldP spid="40" grpId="0" animBg="1"/>
      <p:bldP spid="3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and portfolio</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1" y="1465521"/>
            <a:ext cx="5543551" cy="4572000"/>
          </a:xfrm>
          <a:prstGeom prst="rect">
            <a:avLst/>
          </a:prstGeom>
        </p:spPr>
      </p:pic>
      <p:pic>
        <p:nvPicPr>
          <p:cNvPr id="1026" name="Picture 2" descr="http://sloanreview.mit.edu/files/2008/12/45309-si2-lo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0" y="1524001"/>
            <a:ext cx="4000500"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788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en-US" dirty="0">
                <a:latin typeface="+mn-lt"/>
              </a:rPr>
              <a:t>This course covers the engineering and operation of IT infrastructure, and related IT management practices in both theory and practice. Students participate in building and operating an end to end “IT supply chain” applying current industrial practices, demonstrating how IT services move from idea through production in a practical industrial setting and are managed and improved over time.</a:t>
            </a:r>
          </a:p>
          <a:p>
            <a:endParaRPr lang="en-US" dirty="0">
              <a:latin typeface="+mn-lt"/>
            </a:endParaRPr>
          </a:p>
          <a:p>
            <a:r>
              <a:rPr lang="en-US" dirty="0">
                <a:latin typeface="+mn-lt"/>
              </a:rPr>
              <a:t>This lab simulation is then used to illuminate key IT management topics such as:  Cloud – Virtualization – Infrastructure as code – Web-scale IT – Continuous delivery –  Change and incident management – Monitoring and service management – IT process management – IT standards – Continuous improvement for IT.</a:t>
            </a:r>
          </a:p>
          <a:p>
            <a:endParaRPr lang="en-US" dirty="0">
              <a:latin typeface="+mn-lt"/>
            </a:endParaRPr>
          </a:p>
          <a:p>
            <a:r>
              <a:rPr lang="en-US" dirty="0">
                <a:latin typeface="+mn-lt"/>
              </a:rPr>
              <a:t>Students will gain hands-on experience with virtualization, systems administration, DevOps, monitoring, collaboration, and industrial IT processes.</a:t>
            </a:r>
          </a:p>
          <a:p>
            <a:endParaRPr lang="en-US" dirty="0">
              <a:latin typeface="+mn-lt"/>
            </a:endParaRPr>
          </a:p>
          <a:p>
            <a:pPr marL="109728" indent="0">
              <a:buNone/>
            </a:pPr>
            <a:endParaRPr lang="en-US" dirty="0">
              <a:latin typeface="+mn-lt"/>
            </a:endParaRPr>
          </a:p>
        </p:txBody>
      </p:sp>
      <p:sp>
        <p:nvSpPr>
          <p:cNvPr id="3" name="Title 2"/>
          <p:cNvSpPr>
            <a:spLocks noGrp="1"/>
          </p:cNvSpPr>
          <p:nvPr>
            <p:ph type="title"/>
          </p:nvPr>
        </p:nvSpPr>
        <p:spPr/>
        <p:txBody>
          <a:bodyPr/>
          <a:lstStyle/>
          <a:p>
            <a:r>
              <a:rPr lang="en-US" dirty="0"/>
              <a:t>Course description</a:t>
            </a:r>
          </a:p>
        </p:txBody>
      </p:sp>
    </p:spTree>
    <p:extLst>
      <p:ext uri="{BB962C8B-B14F-4D97-AF65-F5344CB8AC3E}">
        <p14:creationId xmlns:p14="http://schemas.microsoft.com/office/powerpoint/2010/main" val="2656849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527131" y="153126"/>
            <a:ext cx="11137739" cy="1325700"/>
          </a:xfrm>
          <a:prstGeom prst="rect">
            <a:avLst/>
          </a:prstGeom>
        </p:spPr>
        <p:txBody>
          <a:bodyPr spcFirstLastPara="1" vert="horz" wrap="square" lIns="91425" tIns="45700" rIns="91425" bIns="45700" rtlCol="0" anchor="ctr" anchorCtr="0">
            <a:noAutofit/>
          </a:bodyPr>
          <a:lstStyle/>
          <a:p>
            <a:pPr>
              <a:spcBef>
                <a:spcPts val="0"/>
              </a:spcBef>
            </a:pPr>
            <a:r>
              <a:rPr lang="en-US" dirty="0"/>
              <a:t>Converting </a:t>
            </a:r>
            <a:r>
              <a:rPr lang="en-US" i="1" dirty="0"/>
              <a:t>Managing Digital </a:t>
            </a:r>
            <a:r>
              <a:rPr lang="en-US" dirty="0"/>
              <a:t>into a standard </a:t>
            </a:r>
            <a:endParaRPr b="0" dirty="0"/>
          </a:p>
        </p:txBody>
      </p:sp>
      <p:sp>
        <p:nvSpPr>
          <p:cNvPr id="91" name="Google Shape;91;p14"/>
          <p:cNvSpPr txBox="1">
            <a:spLocks noGrp="1"/>
          </p:cNvSpPr>
          <p:nvPr>
            <p:ph type="body" idx="1"/>
          </p:nvPr>
        </p:nvSpPr>
        <p:spPr>
          <a:xfrm>
            <a:off x="838200" y="1027975"/>
            <a:ext cx="10515600" cy="4351200"/>
          </a:xfrm>
          <a:prstGeom prst="rect">
            <a:avLst/>
          </a:prstGeom>
        </p:spPr>
        <p:txBody>
          <a:bodyPr spcFirstLastPara="1" vert="horz" wrap="square" lIns="91425" tIns="45700" rIns="91425" bIns="45700" rtlCol="0" anchor="t" anchorCtr="0">
            <a:noAutofit/>
          </a:bodyPr>
          <a:lstStyle/>
          <a:p>
            <a:pPr marL="0" indent="0">
              <a:lnSpc>
                <a:spcPct val="106999"/>
              </a:lnSpc>
              <a:spcBef>
                <a:spcPts val="800"/>
              </a:spcBef>
              <a:buClr>
                <a:schemeClr val="dk1"/>
              </a:buClr>
              <a:buSzPts val="1100"/>
              <a:buNone/>
            </a:pPr>
            <a:endParaRPr lang="en-US" i="1" dirty="0">
              <a:solidFill>
                <a:srgbClr val="222222"/>
              </a:solidFill>
            </a:endParaRPr>
          </a:p>
          <a:p>
            <a:pPr marL="0" indent="0">
              <a:lnSpc>
                <a:spcPct val="106999"/>
              </a:lnSpc>
              <a:spcBef>
                <a:spcPts val="800"/>
              </a:spcBef>
              <a:buClr>
                <a:schemeClr val="dk1"/>
              </a:buClr>
              <a:buSzPts val="1100"/>
              <a:buNone/>
            </a:pPr>
            <a:endParaRPr lang="en-US" i="1" dirty="0">
              <a:solidFill>
                <a:srgbClr val="222222"/>
              </a:solidFill>
            </a:endParaRPr>
          </a:p>
          <a:p>
            <a:pPr marL="0" indent="0">
              <a:buNone/>
            </a:pPr>
            <a:endParaRPr i="1" dirty="0"/>
          </a:p>
        </p:txBody>
      </p:sp>
      <p:pic>
        <p:nvPicPr>
          <p:cNvPr id="2" name="Picture 1">
            <a:extLst>
              <a:ext uri="{FF2B5EF4-FFF2-40B4-BE49-F238E27FC236}">
                <a16:creationId xmlns:a16="http://schemas.microsoft.com/office/drawing/2014/main" id="{B1ED71F0-26A3-46DA-B992-E0F3B2FF4370}"/>
              </a:ext>
            </a:extLst>
          </p:cNvPr>
          <p:cNvPicPr>
            <a:picLocks noChangeAspect="1"/>
          </p:cNvPicPr>
          <p:nvPr/>
        </p:nvPicPr>
        <p:blipFill>
          <a:blip r:embed="rId3"/>
          <a:stretch>
            <a:fillRect/>
          </a:stretch>
        </p:blipFill>
        <p:spPr>
          <a:xfrm>
            <a:off x="1527859" y="2351135"/>
            <a:ext cx="2833707" cy="3982507"/>
          </a:xfrm>
          <a:prstGeom prst="rect">
            <a:avLst/>
          </a:prstGeom>
          <a:ln>
            <a:solidFill>
              <a:schemeClr val="accent1"/>
            </a:solidFill>
          </a:ln>
          <a:effectLst>
            <a:outerShdw blurRad="50800" dist="38100" dir="2700000" algn="tl" rotWithShape="0">
              <a:prstClr val="black">
                <a:alpha val="40000"/>
              </a:prstClr>
            </a:outerShdw>
          </a:effectLst>
        </p:spPr>
      </p:pic>
      <p:sp>
        <p:nvSpPr>
          <p:cNvPr id="3" name="Arrow: Curved Down 2">
            <a:extLst>
              <a:ext uri="{FF2B5EF4-FFF2-40B4-BE49-F238E27FC236}">
                <a16:creationId xmlns:a16="http://schemas.microsoft.com/office/drawing/2014/main" id="{338B1984-79CB-4A54-B09D-FDC032653D3D}"/>
              </a:ext>
            </a:extLst>
          </p:cNvPr>
          <p:cNvSpPr/>
          <p:nvPr/>
        </p:nvSpPr>
        <p:spPr>
          <a:xfrm>
            <a:off x="4118303" y="1321444"/>
            <a:ext cx="3277725" cy="99044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pic>
        <p:nvPicPr>
          <p:cNvPr id="6" name="Picture 5">
            <a:extLst>
              <a:ext uri="{FF2B5EF4-FFF2-40B4-BE49-F238E27FC236}">
                <a16:creationId xmlns:a16="http://schemas.microsoft.com/office/drawing/2014/main" id="{C298BF65-EC72-462B-891B-8A2308F83C61}"/>
              </a:ext>
            </a:extLst>
          </p:cNvPr>
          <p:cNvPicPr>
            <a:picLocks noChangeAspect="1"/>
          </p:cNvPicPr>
          <p:nvPr/>
        </p:nvPicPr>
        <p:blipFill>
          <a:blip r:embed="rId4"/>
          <a:stretch>
            <a:fillRect/>
          </a:stretch>
        </p:blipFill>
        <p:spPr>
          <a:xfrm>
            <a:off x="7112884" y="2351135"/>
            <a:ext cx="3074032" cy="3982508"/>
          </a:xfrm>
          <a:prstGeom prst="rect">
            <a:avLst/>
          </a:prstGeom>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704535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Break</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7523110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905000"/>
            <a:ext cx="10515600" cy="4271963"/>
          </a:xfrm>
        </p:spPr>
        <p:txBody>
          <a:bodyPr/>
          <a:lstStyle/>
          <a:p>
            <a:r>
              <a:rPr lang="en-US" dirty="0"/>
              <a:t>Line up by experience</a:t>
            </a:r>
          </a:p>
          <a:p>
            <a:r>
              <a:rPr lang="en-US" dirty="0"/>
              <a:t>Pair off in order</a:t>
            </a:r>
          </a:p>
          <a:p>
            <a:r>
              <a:rPr lang="en-US" dirty="0"/>
              <a:t>3 at low  experience end if odd #</a:t>
            </a:r>
          </a:p>
        </p:txBody>
      </p:sp>
      <p:sp>
        <p:nvSpPr>
          <p:cNvPr id="3" name="Title 2"/>
          <p:cNvSpPr>
            <a:spLocks noGrp="1"/>
          </p:cNvSpPr>
          <p:nvPr>
            <p:ph type="title"/>
          </p:nvPr>
        </p:nvSpPr>
        <p:spPr/>
        <p:txBody>
          <a:bodyPr>
            <a:normAutofit fontScale="90000"/>
          </a:bodyPr>
          <a:lstStyle/>
          <a:p>
            <a:r>
              <a:rPr lang="en-US" dirty="0"/>
              <a:t>Introductions and 2-person team formation</a:t>
            </a:r>
          </a:p>
        </p:txBody>
      </p:sp>
    </p:spTree>
    <p:extLst>
      <p:ext uri="{BB962C8B-B14F-4D97-AF65-F5344CB8AC3E}">
        <p14:creationId xmlns:p14="http://schemas.microsoft.com/office/powerpoint/2010/main" val="3592571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During the week, you view online lecture and read from</a:t>
            </a:r>
          </a:p>
          <a:p>
            <a:pPr lvl="2"/>
            <a:r>
              <a:rPr lang="en-US" dirty="0"/>
              <a:t>Managing Digital (my book)</a:t>
            </a:r>
          </a:p>
          <a:p>
            <a:pPr lvl="2"/>
            <a:r>
              <a:rPr lang="en-US" dirty="0"/>
              <a:t>Phoenix Project</a:t>
            </a:r>
          </a:p>
          <a:p>
            <a:r>
              <a:rPr lang="en-US" dirty="0"/>
              <a:t>When you have completed the readings &amp; viewings, you do the quiz, open book but ALONE</a:t>
            </a:r>
          </a:p>
          <a:p>
            <a:pPr lvl="2"/>
            <a:r>
              <a:rPr lang="en-US" dirty="0"/>
              <a:t>If you have someone help you, you will not do well on the in class proctored final!</a:t>
            </a:r>
          </a:p>
          <a:p>
            <a:r>
              <a:rPr lang="en-US" dirty="0"/>
              <a:t>You are then ready for class</a:t>
            </a:r>
          </a:p>
          <a:p>
            <a:pPr lvl="1"/>
            <a:r>
              <a:rPr lang="en-US" dirty="0"/>
              <a:t>Class is primarily lab and experiential. I keep in class lecture to a minimum. Tonight is the most I will talk.</a:t>
            </a:r>
          </a:p>
        </p:txBody>
      </p:sp>
      <p:sp>
        <p:nvSpPr>
          <p:cNvPr id="3" name="Title 2"/>
          <p:cNvSpPr>
            <a:spLocks noGrp="1"/>
          </p:cNvSpPr>
          <p:nvPr>
            <p:ph type="title"/>
          </p:nvPr>
        </p:nvSpPr>
        <p:spPr/>
        <p:txBody>
          <a:bodyPr>
            <a:normAutofit fontScale="90000"/>
          </a:bodyPr>
          <a:lstStyle/>
          <a:p>
            <a:r>
              <a:rPr lang="en-US" dirty="0"/>
              <a:t>This is a “flipped” class</a:t>
            </a:r>
          </a:p>
        </p:txBody>
      </p:sp>
    </p:spTree>
    <p:extLst>
      <p:ext uri="{BB962C8B-B14F-4D97-AF65-F5344CB8AC3E}">
        <p14:creationId xmlns:p14="http://schemas.microsoft.com/office/powerpoint/2010/main" val="1721374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dirty="0"/>
              <a:t>Be here. There is really no way to “make up” these highly experiential classes. </a:t>
            </a:r>
          </a:p>
          <a:p>
            <a:pPr lvl="1"/>
            <a:r>
              <a:rPr lang="en-US" dirty="0"/>
              <a:t>Up to 2 absences are understood and will not be an insurmountable obstacle to a passing grade.</a:t>
            </a:r>
          </a:p>
          <a:p>
            <a:pPr lvl="1"/>
            <a:r>
              <a:rPr lang="en-US" dirty="0"/>
              <a:t>You need to take ownership of any makeup work</a:t>
            </a:r>
          </a:p>
          <a:p>
            <a:r>
              <a:rPr lang="en-US" dirty="0"/>
              <a:t>Read the syllabus. </a:t>
            </a:r>
          </a:p>
          <a:p>
            <a:pPr lvl="1"/>
            <a:r>
              <a:rPr lang="en-US" dirty="0"/>
              <a:t>It will be updated as the quarter goes on</a:t>
            </a:r>
          </a:p>
          <a:p>
            <a:r>
              <a:rPr lang="en-US" dirty="0"/>
              <a:t>Bring laptops or be comfortable with class workstations. </a:t>
            </a:r>
          </a:p>
          <a:p>
            <a:r>
              <a:rPr lang="en-US" dirty="0"/>
              <a:t>Up to 6 hours outside work per week (1:2 standard ratio). </a:t>
            </a:r>
          </a:p>
          <a:p>
            <a:endParaRPr lang="en-US" dirty="0"/>
          </a:p>
          <a:p>
            <a:r>
              <a:rPr lang="en-US" dirty="0"/>
              <a:t>You come from a diverse set of backgrounds</a:t>
            </a:r>
          </a:p>
          <a:p>
            <a:pPr lvl="1"/>
            <a:r>
              <a:rPr lang="en-US" dirty="0"/>
              <a:t>Solving IT problems takes diverse perspectives</a:t>
            </a:r>
          </a:p>
          <a:p>
            <a:pPr lvl="1"/>
            <a:r>
              <a:rPr lang="en-US" dirty="0"/>
              <a:t>Credit will be given for improvement and effort. </a:t>
            </a:r>
          </a:p>
          <a:p>
            <a:pPr lvl="1"/>
            <a:r>
              <a:rPr lang="en-US" dirty="0"/>
              <a:t>Those with more experience will be held to a higher standard. </a:t>
            </a:r>
          </a:p>
          <a:p>
            <a:endParaRPr lang="en-US" dirty="0"/>
          </a:p>
          <a:p>
            <a:r>
              <a:rPr lang="en-US" dirty="0"/>
              <a:t>Finally, we will all be learning. Including me. </a:t>
            </a:r>
          </a:p>
        </p:txBody>
      </p:sp>
      <p:sp>
        <p:nvSpPr>
          <p:cNvPr id="3" name="Title 2"/>
          <p:cNvSpPr>
            <a:spLocks noGrp="1"/>
          </p:cNvSpPr>
          <p:nvPr>
            <p:ph type="title"/>
          </p:nvPr>
        </p:nvSpPr>
        <p:spPr/>
        <p:txBody>
          <a:bodyPr/>
          <a:lstStyle/>
          <a:p>
            <a:r>
              <a:rPr lang="en-US" dirty="0"/>
              <a:t>Expectations</a:t>
            </a:r>
          </a:p>
        </p:txBody>
      </p:sp>
    </p:spTree>
    <p:extLst>
      <p:ext uri="{BB962C8B-B14F-4D97-AF65-F5344CB8AC3E}">
        <p14:creationId xmlns:p14="http://schemas.microsoft.com/office/powerpoint/2010/main" val="2680906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hlinkClick r:id="rId2"/>
              </a:rPr>
              <a:t>https://stthomas.instructure.com</a:t>
            </a:r>
            <a:endParaRPr lang="en-US" dirty="0"/>
          </a:p>
          <a:p>
            <a:r>
              <a:rPr lang="en-US" dirty="0"/>
              <a:t>You should see this class under “My Courses”</a:t>
            </a:r>
            <a:br>
              <a:rPr lang="en-US" dirty="0"/>
            </a:br>
            <a:endParaRPr lang="en-US" dirty="0"/>
          </a:p>
          <a:p>
            <a:r>
              <a:rPr lang="en-US" dirty="0"/>
              <a:t>Canvas contains</a:t>
            </a:r>
          </a:p>
          <a:p>
            <a:pPr lvl="1"/>
            <a:r>
              <a:rPr lang="en-US" dirty="0"/>
              <a:t>Syllabus</a:t>
            </a:r>
          </a:p>
          <a:p>
            <a:pPr lvl="1"/>
            <a:r>
              <a:rPr lang="en-US" dirty="0"/>
              <a:t>Attendance</a:t>
            </a:r>
          </a:p>
          <a:p>
            <a:pPr lvl="1"/>
            <a:r>
              <a:rPr lang="en-US" dirty="0"/>
              <a:t>Quizzes</a:t>
            </a:r>
          </a:p>
          <a:p>
            <a:pPr lvl="1"/>
            <a:r>
              <a:rPr lang="en-US" dirty="0"/>
              <a:t>Grades</a:t>
            </a:r>
          </a:p>
          <a:p>
            <a:pPr lvl="1"/>
            <a:r>
              <a:rPr lang="en-US" dirty="0"/>
              <a:t>Assignments</a:t>
            </a:r>
          </a:p>
          <a:p>
            <a:pPr lvl="1"/>
            <a:r>
              <a:rPr lang="en-US" dirty="0"/>
              <a:t>Lecture notes</a:t>
            </a:r>
          </a:p>
          <a:p>
            <a:pPr lvl="1"/>
            <a:r>
              <a:rPr lang="en-US" dirty="0"/>
              <a:t>Links to online resources (GitHub, YouTube)</a:t>
            </a:r>
          </a:p>
        </p:txBody>
      </p:sp>
      <p:sp>
        <p:nvSpPr>
          <p:cNvPr id="3" name="Title 2"/>
          <p:cNvSpPr>
            <a:spLocks noGrp="1"/>
          </p:cNvSpPr>
          <p:nvPr>
            <p:ph type="title"/>
          </p:nvPr>
        </p:nvSpPr>
        <p:spPr/>
        <p:txBody>
          <a:bodyPr/>
          <a:lstStyle/>
          <a:p>
            <a:r>
              <a:rPr lang="en-US" dirty="0"/>
              <a:t>Canvas</a:t>
            </a:r>
          </a:p>
        </p:txBody>
      </p:sp>
    </p:spTree>
    <p:extLst>
      <p:ext uri="{BB962C8B-B14F-4D97-AF65-F5344CB8AC3E}">
        <p14:creationId xmlns:p14="http://schemas.microsoft.com/office/powerpoint/2010/main" val="1497152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i="1" dirty="0"/>
              <a:t>The Digital Practitioner Body of Knowledge Standard. </a:t>
            </a:r>
            <a:r>
              <a:rPr lang="en-US" dirty="0"/>
              <a:t>Available </a:t>
            </a:r>
            <a:r>
              <a:rPr lang="en-US" b="1" dirty="0"/>
              <a:t>free</a:t>
            </a:r>
            <a:r>
              <a:rPr lang="en-US" dirty="0"/>
              <a:t> as PDF and HTML from The Open Group (URL in Canvas)</a:t>
            </a:r>
          </a:p>
          <a:p>
            <a:r>
              <a:rPr lang="en-US" i="1" dirty="0"/>
              <a:t>The Phoenix Project: A Novel about IT, DevOps, and Helping Your Business Win</a:t>
            </a:r>
            <a:r>
              <a:rPr lang="en-US" dirty="0"/>
              <a:t> by Gene Kim, George Spafford, Kevin Behr</a:t>
            </a:r>
          </a:p>
        </p:txBody>
      </p:sp>
      <p:sp>
        <p:nvSpPr>
          <p:cNvPr id="3" name="Title 2"/>
          <p:cNvSpPr>
            <a:spLocks noGrp="1"/>
          </p:cNvSpPr>
          <p:nvPr>
            <p:ph type="title"/>
          </p:nvPr>
        </p:nvSpPr>
        <p:spPr/>
        <p:txBody>
          <a:bodyPr/>
          <a:lstStyle/>
          <a:p>
            <a:r>
              <a:rPr lang="en-US" dirty="0"/>
              <a:t>Required Texts</a:t>
            </a:r>
          </a:p>
        </p:txBody>
      </p:sp>
    </p:spTree>
    <p:extLst>
      <p:ext uri="{BB962C8B-B14F-4D97-AF65-F5344CB8AC3E}">
        <p14:creationId xmlns:p14="http://schemas.microsoft.com/office/powerpoint/2010/main" val="2646981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11125200" cy="5547920"/>
          </a:xfrm>
        </p:spPr>
        <p:txBody>
          <a:bodyPr>
            <a:normAutofit/>
          </a:bodyPr>
          <a:lstStyle/>
          <a:p>
            <a:pPr lvl="1"/>
            <a:r>
              <a:rPr lang="en-US" sz="1000" dirty="0"/>
              <a:t>Below 325 (65%): F (Ds are not awarded by college policy)</a:t>
            </a:r>
          </a:p>
          <a:p>
            <a:pPr lvl="1"/>
            <a:r>
              <a:rPr lang="en-US" sz="1000" dirty="0"/>
              <a:t>Grading thresholds may be adjusted on the basis of class performance</a:t>
            </a:r>
          </a:p>
          <a:p>
            <a:pPr lvl="0"/>
            <a:r>
              <a:rPr lang="en-US" sz="1050" dirty="0"/>
              <a:t>Attendance and quizzes (190 points, 38%)</a:t>
            </a:r>
          </a:p>
          <a:p>
            <a:pPr lvl="1"/>
            <a:r>
              <a:rPr lang="en-US" sz="1000" dirty="0"/>
              <a:t>5 points per session attended (70 points)</a:t>
            </a:r>
          </a:p>
          <a:p>
            <a:pPr lvl="1"/>
            <a:r>
              <a:rPr lang="en-US" sz="1000" dirty="0"/>
              <a:t>Weekly Blackboard quizzes on reading &amp; videos, 10 points each (120 points)</a:t>
            </a:r>
          </a:p>
          <a:p>
            <a:pPr lvl="2"/>
            <a:r>
              <a:rPr lang="en-US" sz="1000" dirty="0"/>
              <a:t>Complete the week’s quiz online before class ALONE</a:t>
            </a:r>
          </a:p>
          <a:p>
            <a:pPr lvl="2"/>
            <a:r>
              <a:rPr lang="en-US" sz="1000" dirty="0"/>
              <a:t>Quiz will be available at least 1 week in advance </a:t>
            </a:r>
          </a:p>
          <a:p>
            <a:pPr lvl="2"/>
            <a:r>
              <a:rPr lang="en-US" sz="1000" b="1" dirty="0"/>
              <a:t>No makeups</a:t>
            </a:r>
            <a:r>
              <a:rPr lang="en-US" sz="1000" dirty="0"/>
              <a:t>, because you have all week and can do them remotely. </a:t>
            </a:r>
          </a:p>
          <a:p>
            <a:pPr lvl="2"/>
            <a:r>
              <a:rPr lang="en-US" sz="1000" b="1" dirty="0"/>
              <a:t>Do not wait until the last minute and then complain that your personal computer problems prevented you from doing the quiz. There are functioning computers available in the departmental labs.  </a:t>
            </a:r>
            <a:endParaRPr lang="en-US" sz="1000" dirty="0"/>
          </a:p>
          <a:p>
            <a:pPr lvl="1"/>
            <a:r>
              <a:rPr lang="en-US" sz="1000" dirty="0"/>
              <a:t>Come prepared to discuss readings, videos, quiz</a:t>
            </a:r>
          </a:p>
          <a:p>
            <a:pPr lvl="0"/>
            <a:r>
              <a:rPr lang="en-US" sz="1050" dirty="0"/>
              <a:t>Group lab work	 (180 points, 36%)</a:t>
            </a:r>
          </a:p>
          <a:p>
            <a:pPr lvl="1"/>
            <a:r>
              <a:rPr lang="en-US" sz="1000" dirty="0"/>
              <a:t>Completed team assignments to be submitted as Blackboard assignments</a:t>
            </a:r>
          </a:p>
          <a:p>
            <a:pPr lvl="1"/>
            <a:r>
              <a:rPr lang="en-US" sz="1000" dirty="0"/>
              <a:t>15 points each. </a:t>
            </a:r>
          </a:p>
          <a:p>
            <a:pPr lvl="1"/>
            <a:r>
              <a:rPr lang="en-US" sz="1000" dirty="0"/>
              <a:t>Achieving full credit may require working beyond the course session. </a:t>
            </a:r>
          </a:p>
          <a:p>
            <a:pPr lvl="1"/>
            <a:r>
              <a:rPr lang="en-US" sz="1000" b="1" dirty="0"/>
              <a:t>If you are absent, you do not receive lab credit unless you provide independent evidence of having worked through the lab on your own account. I will be overriding your team grade and setting your grade to 0 for the lab. It is your responsibility to ensure I credit you for any offline makeup labs.</a:t>
            </a:r>
            <a:endParaRPr lang="en-US" sz="1000" dirty="0"/>
          </a:p>
          <a:p>
            <a:pPr lvl="0"/>
            <a:r>
              <a:rPr lang="en-US" sz="1050" dirty="0"/>
              <a:t>Final (130 points, 26%) – multiple choice, true/false, covers entire course</a:t>
            </a:r>
          </a:p>
          <a:p>
            <a:pPr lvl="0"/>
            <a:r>
              <a:rPr lang="en-US" sz="1050" dirty="0"/>
              <a:t>Factors that may severely impact your grade</a:t>
            </a:r>
          </a:p>
          <a:p>
            <a:pPr lvl="1"/>
            <a:r>
              <a:rPr lang="en-US" sz="1000" dirty="0"/>
              <a:t>Significant disregard for assignments, quizzes, and/or labs </a:t>
            </a:r>
          </a:p>
          <a:p>
            <a:pPr lvl="1"/>
            <a:r>
              <a:rPr lang="en-US" sz="1000" dirty="0"/>
              <a:t>More than 2 absences. </a:t>
            </a:r>
          </a:p>
          <a:p>
            <a:pPr lvl="1"/>
            <a:r>
              <a:rPr lang="en-US" sz="1000" dirty="0"/>
              <a:t>A failing grade on the final. </a:t>
            </a:r>
          </a:p>
          <a:p>
            <a:pPr lvl="1"/>
            <a:r>
              <a:rPr lang="en-US" sz="1000" dirty="0"/>
              <a:t>Poor team participation. </a:t>
            </a:r>
          </a:p>
          <a:p>
            <a:pPr lvl="0"/>
            <a:r>
              <a:rPr lang="en-US" sz="1050" dirty="0"/>
              <a:t>EXTRA CREDIT: Make significant, accepted, pull-request-based contributions to course materials on GitHub. </a:t>
            </a:r>
          </a:p>
          <a:p>
            <a:pPr lvl="1"/>
            <a:r>
              <a:rPr lang="en-US" sz="1000" dirty="0"/>
              <a:t>Further instructions for extra credit will be posted to Blackboard.</a:t>
            </a:r>
          </a:p>
        </p:txBody>
      </p:sp>
      <p:sp>
        <p:nvSpPr>
          <p:cNvPr id="3" name="Title 2"/>
          <p:cNvSpPr>
            <a:spLocks noGrp="1"/>
          </p:cNvSpPr>
          <p:nvPr>
            <p:ph type="title"/>
          </p:nvPr>
        </p:nvSpPr>
        <p:spPr/>
        <p:txBody>
          <a:bodyPr/>
          <a:lstStyle/>
          <a:p>
            <a:r>
              <a:rPr lang="en-US" dirty="0"/>
              <a:t>500 points</a:t>
            </a:r>
          </a:p>
        </p:txBody>
      </p:sp>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6081712" y="679742"/>
            <a:ext cx="1454785" cy="1725295"/>
          </a:xfrm>
          <a:prstGeom prst="rect">
            <a:avLst/>
          </a:prstGeom>
          <a:noFill/>
          <a:ln>
            <a:noFill/>
          </a:ln>
        </p:spPr>
      </p:pic>
    </p:spTree>
    <p:extLst>
      <p:ext uri="{BB962C8B-B14F-4D97-AF65-F5344CB8AC3E}">
        <p14:creationId xmlns:p14="http://schemas.microsoft.com/office/powerpoint/2010/main" val="1724958311"/>
      </p:ext>
    </p:extLst>
  </p:cSld>
  <p:clrMapOvr>
    <a:masterClrMapping/>
  </p:clrMapOvr>
</p:sld>
</file>

<file path=ppt/theme/theme1.xml><?xml version="1.0" encoding="utf-8"?>
<a:theme xmlns:a="http://schemas.openxmlformats.org/drawingml/2006/main" name="Betz-KT-Keynote6">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DevOps-intro</Template>
  <TotalTime>57880</TotalTime>
  <Words>1978</Words>
  <Application>Microsoft Office PowerPoint</Application>
  <PresentationFormat>Widescreen</PresentationFormat>
  <Paragraphs>264</Paragraphs>
  <Slides>42</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Calibri Light</vt:lpstr>
      <vt:lpstr>Cambria</vt:lpstr>
      <vt:lpstr>MV Boli</vt:lpstr>
      <vt:lpstr>Verdana</vt:lpstr>
      <vt:lpstr>Betz-KT-Keynote6</vt:lpstr>
      <vt:lpstr>SEIS 664 Session 00 Course Overview </vt:lpstr>
      <vt:lpstr>PowerPoint Presentation</vt:lpstr>
      <vt:lpstr>Tonight’s agenda</vt:lpstr>
      <vt:lpstr>Course description</vt:lpstr>
      <vt:lpstr>This is a “flipped” class</vt:lpstr>
      <vt:lpstr>Expectations</vt:lpstr>
      <vt:lpstr>Canvas</vt:lpstr>
      <vt:lpstr>Required Texts</vt:lpstr>
      <vt:lpstr>500 points</vt:lpstr>
      <vt:lpstr>The quiz</vt:lpstr>
      <vt:lpstr>My philosophy re: papers &amp; tests</vt:lpstr>
      <vt:lpstr>Grading intent</vt:lpstr>
      <vt:lpstr>A word on the labs</vt:lpstr>
      <vt:lpstr>Class overview</vt:lpstr>
      <vt:lpstr>PowerPoint Presentation</vt:lpstr>
      <vt:lpstr>PowerPoint Presentation</vt:lpstr>
      <vt:lpstr>A systems approach</vt:lpstr>
      <vt:lpstr>A systems approach</vt:lpstr>
      <vt:lpstr>Course overview:   From startup to enterprise</vt:lpstr>
      <vt:lpstr>Context I</vt:lpstr>
      <vt:lpstr>The IT moment of truth</vt:lpstr>
      <vt:lpstr>IT infrastructure supports IT value</vt:lpstr>
      <vt:lpstr>The essential states of the IT service</vt:lpstr>
      <vt:lpstr>DevOps core</vt:lpstr>
      <vt:lpstr>Context II</vt:lpstr>
      <vt:lpstr>Feedback &amp; systems theory</vt:lpstr>
      <vt:lpstr>Product management</vt:lpstr>
      <vt:lpstr>Work management</vt:lpstr>
      <vt:lpstr>Operations management</vt:lpstr>
      <vt:lpstr>Context III</vt:lpstr>
      <vt:lpstr>Coordination</vt:lpstr>
      <vt:lpstr>Investment and planning</vt:lpstr>
      <vt:lpstr>Organization &amp; culture</vt:lpstr>
      <vt:lpstr>Context IV</vt:lpstr>
      <vt:lpstr>Scale</vt:lpstr>
      <vt:lpstr>Governance, risk, security, and compliance</vt:lpstr>
      <vt:lpstr>Enterprise information management</vt:lpstr>
      <vt:lpstr>Analytics</vt:lpstr>
      <vt:lpstr>Architecture and portfolio</vt:lpstr>
      <vt:lpstr>Converting Managing Digital into a standard </vt:lpstr>
      <vt:lpstr>Break</vt:lpstr>
      <vt:lpstr>Introductions and 2-person team 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dc:creator>
  <cp:lastModifiedBy>Charles Betz</cp:lastModifiedBy>
  <cp:revision>202</cp:revision>
  <dcterms:created xsi:type="dcterms:W3CDTF">2013-11-11T03:32:52Z</dcterms:created>
  <dcterms:modified xsi:type="dcterms:W3CDTF">2020-01-20T15:13:31Z</dcterms:modified>
</cp:coreProperties>
</file>